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144C7-E10B-48B1-9997-AF3434A2867A}" v="6" dt="2024-01-17T16:05:05.750"/>
    <p1510:client id="{A5435A75-4CEC-43AE-AFE8-C34062D05315}" v="13" dt="2024-01-16T19:38:31.242"/>
    <p1510:client id="{BBB30B94-9881-4832-B8B9-CC29AD60DDCD}" v="7" dt="2024-01-17T14:33:57.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5" d="100"/>
          <a:sy n="85" d="100"/>
        </p:scale>
        <p:origin x="4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17.01.2024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17.01.2024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17.01.2024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17.01.2024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17.01.2024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17.01.2024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17.01.2024</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17.01.2024</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17.01.2024</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17.01.2024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17.01.2024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A8E5F-40E5-4553-9F3C-699F1A5B8145}" type="datetimeFigureOut">
              <a:rPr lang="de-DE" smtClean="0"/>
              <a:t>17.01.2024</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10B869-8983-49DB-F8D9-3109ADB50A1B}"/>
              </a:ext>
            </a:extLst>
          </p:cNvPr>
          <p:cNvSpPr>
            <a:spLocks noGrp="1"/>
          </p:cNvSpPr>
          <p:nvPr>
            <p:ph type="ctrTitle"/>
          </p:nvPr>
        </p:nvSpPr>
        <p:spPr>
          <a:xfrm>
            <a:off x="1623391" y="1917493"/>
            <a:ext cx="9144000" cy="2387600"/>
          </a:xfrm>
        </p:spPr>
        <p:txBody>
          <a:bodyPr>
            <a:normAutofit fontScale="90000"/>
          </a:bodyPr>
          <a:lstStyle/>
          <a:p>
            <a:r>
              <a:rPr lang="it-IT" dirty="0">
                <a:latin typeface="Constantia"/>
                <a:cs typeface="Calibri Light"/>
              </a:rPr>
              <a:t>"GIUSTI TRA LE NAZIONI" DELLA NOSTRA TERRA</a:t>
            </a:r>
            <a:br>
              <a:rPr lang="it-IT" dirty="0">
                <a:latin typeface="Constantia"/>
                <a:cs typeface="Calibri Light"/>
              </a:rPr>
            </a:br>
            <a:r>
              <a:rPr lang="it-IT" dirty="0">
                <a:latin typeface="Calibri"/>
                <a:cs typeface="Calibri Light"/>
              </a:rPr>
              <a:t>3L </a:t>
            </a:r>
            <a:endParaRPr lang="it-IT" dirty="0">
              <a:latin typeface="Calibri"/>
            </a:endParaRPr>
          </a:p>
        </p:txBody>
      </p:sp>
    </p:spTree>
    <p:extLst>
      <p:ext uri="{BB962C8B-B14F-4D97-AF65-F5344CB8AC3E}">
        <p14:creationId xmlns:p14="http://schemas.microsoft.com/office/powerpoint/2010/main" val="248248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32522" y="-4072"/>
            <a:ext cx="12324521" cy="1360557"/>
          </a:xfrm>
        </p:spPr>
        <p:txBody>
          <a:bodyPr/>
          <a:lstStyle/>
          <a:p>
            <a:r>
              <a:rPr lang="de-DE" dirty="0">
                <a:latin typeface="Constantia"/>
                <a:cs typeface="Calibri Light"/>
              </a:rPr>
              <a:t>"GIUSTI FRA LE NAZIONI"</a:t>
            </a:r>
            <a:endParaRPr lang="de-DE" dirty="0">
              <a:latin typeface="Constantia"/>
            </a:endParaRPr>
          </a:p>
        </p:txBody>
      </p:sp>
      <p:sp>
        <p:nvSpPr>
          <p:cNvPr id="3" name="Sottotitolo 2"/>
          <p:cNvSpPr>
            <a:spLocks noGrp="1"/>
          </p:cNvSpPr>
          <p:nvPr>
            <p:ph type="subTitle" idx="1"/>
          </p:nvPr>
        </p:nvSpPr>
        <p:spPr>
          <a:xfrm>
            <a:off x="1546445" y="1653578"/>
            <a:ext cx="6350002" cy="4493934"/>
          </a:xfrm>
        </p:spPr>
        <p:txBody>
          <a:bodyPr vert="horz" lIns="91440" tIns="45720" rIns="91440" bIns="45720" rtlCol="0" anchor="t">
            <a:noAutofit/>
          </a:bodyPr>
          <a:lstStyle/>
          <a:p>
            <a:r>
              <a:rPr lang="de-DE" sz="2800" dirty="0">
                <a:latin typeface="Calibri"/>
                <a:cs typeface="Calibri"/>
              </a:rPr>
              <a:t>"Giusti </a:t>
            </a:r>
            <a:r>
              <a:rPr lang="de-DE" sz="2800" err="1">
                <a:latin typeface="Calibri"/>
                <a:cs typeface="Calibri"/>
              </a:rPr>
              <a:t>fra</a:t>
            </a:r>
            <a:r>
              <a:rPr lang="de-DE" sz="2800" dirty="0">
                <a:latin typeface="Calibri"/>
                <a:cs typeface="Calibri"/>
              </a:rPr>
              <a:t> le </a:t>
            </a:r>
            <a:r>
              <a:rPr lang="de-DE" sz="2800" err="1">
                <a:latin typeface="Calibri"/>
                <a:cs typeface="Calibri"/>
              </a:rPr>
              <a:t>nazioni</a:t>
            </a:r>
            <a:r>
              <a:rPr lang="de-DE" sz="2800" dirty="0">
                <a:latin typeface="Calibri"/>
                <a:cs typeface="Calibri"/>
              </a:rPr>
              <a:t>" è </a:t>
            </a:r>
            <a:r>
              <a:rPr lang="de-DE" sz="2800" err="1">
                <a:latin typeface="Calibri"/>
                <a:cs typeface="Calibri"/>
              </a:rPr>
              <a:t>una</a:t>
            </a:r>
            <a:r>
              <a:rPr lang="de-DE" sz="2800" dirty="0">
                <a:latin typeface="Calibri"/>
                <a:cs typeface="Calibri"/>
              </a:rPr>
              <a:t> </a:t>
            </a:r>
            <a:r>
              <a:rPr lang="de-DE" sz="2800" err="1">
                <a:latin typeface="Calibri"/>
                <a:cs typeface="Calibri"/>
              </a:rPr>
              <a:t>terminologia</a:t>
            </a:r>
            <a:r>
              <a:rPr lang="de-DE" sz="2800" dirty="0">
                <a:latin typeface="Calibri"/>
                <a:cs typeface="Calibri"/>
              </a:rPr>
              <a:t> </a:t>
            </a:r>
            <a:r>
              <a:rPr lang="de-DE" sz="2800" err="1">
                <a:latin typeface="Calibri"/>
                <a:cs typeface="Calibri"/>
              </a:rPr>
              <a:t>che</a:t>
            </a:r>
            <a:r>
              <a:rPr lang="de-DE" sz="2800" dirty="0">
                <a:latin typeface="Calibri"/>
                <a:cs typeface="Calibri"/>
              </a:rPr>
              <a:t>, </a:t>
            </a:r>
            <a:r>
              <a:rPr lang="de-DE" sz="2800" err="1">
                <a:latin typeface="Calibri"/>
                <a:cs typeface="Calibri"/>
              </a:rPr>
              <a:t>dalla</a:t>
            </a:r>
            <a:r>
              <a:rPr lang="de-DE" sz="2800" dirty="0">
                <a:latin typeface="Calibri"/>
                <a:cs typeface="Calibri"/>
              </a:rPr>
              <a:t> </a:t>
            </a:r>
            <a:r>
              <a:rPr lang="de-DE" sz="2800" err="1">
                <a:latin typeface="Calibri"/>
                <a:cs typeface="Calibri"/>
              </a:rPr>
              <a:t>fine</a:t>
            </a:r>
            <a:r>
              <a:rPr lang="de-DE" sz="2800" dirty="0">
                <a:latin typeface="Calibri"/>
                <a:cs typeface="Calibri"/>
              </a:rPr>
              <a:t> della </a:t>
            </a:r>
            <a:r>
              <a:rPr lang="de-DE" sz="2800" err="1">
                <a:latin typeface="Calibri"/>
                <a:cs typeface="Calibri"/>
              </a:rPr>
              <a:t>seconda</a:t>
            </a:r>
            <a:r>
              <a:rPr lang="de-DE" sz="2800" dirty="0">
                <a:latin typeface="Calibri"/>
                <a:cs typeface="Calibri"/>
              </a:rPr>
              <a:t> </a:t>
            </a:r>
            <a:r>
              <a:rPr lang="de-DE" sz="2800" err="1">
                <a:latin typeface="Calibri"/>
                <a:cs typeface="Calibri"/>
              </a:rPr>
              <a:t>guerra</a:t>
            </a:r>
            <a:r>
              <a:rPr lang="de-DE" sz="2800" dirty="0">
                <a:latin typeface="Calibri"/>
                <a:cs typeface="Calibri"/>
              </a:rPr>
              <a:t> </a:t>
            </a:r>
            <a:r>
              <a:rPr lang="de-DE" sz="2800" err="1">
                <a:latin typeface="Calibri"/>
                <a:cs typeface="Calibri"/>
              </a:rPr>
              <a:t>mondiale</a:t>
            </a:r>
            <a:r>
              <a:rPr lang="de-DE" sz="2800" dirty="0">
                <a:latin typeface="Calibri"/>
                <a:cs typeface="Calibri"/>
              </a:rPr>
              <a:t>, </a:t>
            </a:r>
            <a:r>
              <a:rPr lang="de-DE" sz="2800" err="1">
                <a:latin typeface="Calibri"/>
                <a:cs typeface="Calibri"/>
              </a:rPr>
              <a:t>indica</a:t>
            </a:r>
            <a:r>
              <a:rPr lang="de-DE" sz="2800" dirty="0">
                <a:latin typeface="Calibri"/>
                <a:cs typeface="Calibri"/>
              </a:rPr>
              <a:t> i non-</a:t>
            </a:r>
            <a:r>
              <a:rPr lang="de-DE" sz="2800" err="1">
                <a:latin typeface="Calibri"/>
                <a:cs typeface="Calibri"/>
              </a:rPr>
              <a:t>ebrei</a:t>
            </a:r>
            <a:r>
              <a:rPr lang="de-DE" sz="2800" dirty="0">
                <a:latin typeface="Calibri"/>
                <a:cs typeface="Calibri"/>
              </a:rPr>
              <a:t> </a:t>
            </a:r>
            <a:r>
              <a:rPr lang="de-DE" sz="2800" err="1">
                <a:latin typeface="Calibri"/>
                <a:cs typeface="Calibri"/>
              </a:rPr>
              <a:t>che</a:t>
            </a:r>
            <a:r>
              <a:rPr lang="de-DE" sz="2800" dirty="0">
                <a:latin typeface="Calibri"/>
                <a:cs typeface="Calibri"/>
              </a:rPr>
              <a:t> </a:t>
            </a:r>
            <a:r>
              <a:rPr lang="de-DE" sz="2800" err="1">
                <a:latin typeface="Calibri"/>
                <a:cs typeface="Calibri"/>
              </a:rPr>
              <a:t>hanno</a:t>
            </a:r>
            <a:r>
              <a:rPr lang="de-DE" sz="2800" dirty="0">
                <a:latin typeface="Calibri"/>
                <a:cs typeface="Calibri"/>
              </a:rPr>
              <a:t> </a:t>
            </a:r>
            <a:r>
              <a:rPr lang="de-DE" sz="2800" err="1">
                <a:latin typeface="Calibri"/>
                <a:cs typeface="Calibri"/>
              </a:rPr>
              <a:t>agito</a:t>
            </a:r>
            <a:r>
              <a:rPr lang="de-DE" sz="2800" dirty="0">
                <a:latin typeface="Calibri"/>
                <a:cs typeface="Calibri"/>
              </a:rPr>
              <a:t> a </a:t>
            </a:r>
            <a:r>
              <a:rPr lang="de-DE" sz="2800" err="1">
                <a:latin typeface="Calibri"/>
                <a:cs typeface="Calibri"/>
              </a:rPr>
              <a:t>rischio</a:t>
            </a:r>
            <a:r>
              <a:rPr lang="de-DE" sz="2800" dirty="0">
                <a:latin typeface="Calibri"/>
                <a:cs typeface="Calibri"/>
              </a:rPr>
              <a:t> della propria </a:t>
            </a:r>
            <a:r>
              <a:rPr lang="de-DE" sz="2800" err="1">
                <a:latin typeface="Calibri"/>
                <a:cs typeface="Calibri"/>
              </a:rPr>
              <a:t>vita</a:t>
            </a:r>
            <a:r>
              <a:rPr lang="de-DE" sz="2800" dirty="0">
                <a:latin typeface="Calibri"/>
                <a:cs typeface="Calibri"/>
              </a:rPr>
              <a:t> per </a:t>
            </a:r>
            <a:r>
              <a:rPr lang="de-DE" sz="2800" err="1">
                <a:latin typeface="Calibri"/>
                <a:cs typeface="Calibri"/>
              </a:rPr>
              <a:t>salvare</a:t>
            </a:r>
            <a:r>
              <a:rPr lang="de-DE" sz="2800" dirty="0">
                <a:latin typeface="Calibri"/>
                <a:cs typeface="Calibri"/>
              </a:rPr>
              <a:t> </a:t>
            </a:r>
            <a:r>
              <a:rPr lang="de-DE" sz="2800" err="1">
                <a:latin typeface="Calibri"/>
                <a:cs typeface="Calibri"/>
              </a:rPr>
              <a:t>anche</a:t>
            </a:r>
            <a:r>
              <a:rPr lang="de-DE" sz="2800" dirty="0">
                <a:latin typeface="Calibri"/>
                <a:cs typeface="Calibri"/>
              </a:rPr>
              <a:t> </a:t>
            </a:r>
            <a:r>
              <a:rPr lang="de-DE" sz="2800" err="1">
                <a:latin typeface="Calibri"/>
                <a:cs typeface="Calibri"/>
              </a:rPr>
              <a:t>un</a:t>
            </a:r>
            <a:r>
              <a:rPr lang="de-DE" sz="2800" dirty="0">
                <a:latin typeface="Calibri"/>
                <a:cs typeface="Calibri"/>
              </a:rPr>
              <a:t> solo </a:t>
            </a:r>
            <a:r>
              <a:rPr lang="de-DE" sz="2800" err="1">
                <a:latin typeface="Calibri"/>
                <a:cs typeface="Calibri"/>
              </a:rPr>
              <a:t>ebreo</a:t>
            </a:r>
            <a:r>
              <a:rPr lang="de-DE" sz="2800" dirty="0">
                <a:latin typeface="Calibri"/>
                <a:cs typeface="Calibri"/>
              </a:rPr>
              <a:t> </a:t>
            </a:r>
            <a:r>
              <a:rPr lang="de-DE" sz="2800" err="1">
                <a:latin typeface="Calibri"/>
                <a:cs typeface="Calibri"/>
              </a:rPr>
              <a:t>dal</a:t>
            </a:r>
            <a:r>
              <a:rPr lang="de-DE" sz="2800" dirty="0">
                <a:latin typeface="Calibri"/>
                <a:cs typeface="Calibri"/>
              </a:rPr>
              <a:t> </a:t>
            </a:r>
            <a:r>
              <a:rPr lang="de-DE" sz="2800" err="1">
                <a:latin typeface="Calibri"/>
                <a:cs typeface="Calibri"/>
              </a:rPr>
              <a:t>genocidio</a:t>
            </a:r>
            <a:r>
              <a:rPr lang="de-DE" sz="2800" dirty="0">
                <a:latin typeface="Calibri"/>
                <a:cs typeface="Calibri"/>
              </a:rPr>
              <a:t> </a:t>
            </a:r>
            <a:r>
              <a:rPr lang="de-DE" sz="2800" err="1">
                <a:latin typeface="Calibri"/>
                <a:cs typeface="Calibri"/>
              </a:rPr>
              <a:t>nazista</a:t>
            </a:r>
            <a:r>
              <a:rPr lang="de-DE" sz="2800" dirty="0">
                <a:latin typeface="Calibri"/>
                <a:cs typeface="Calibri"/>
              </a:rPr>
              <a:t> della Shoah. Dal 1962 è </a:t>
            </a:r>
            <a:r>
              <a:rPr lang="de-DE" sz="2800" err="1">
                <a:latin typeface="Calibri"/>
                <a:cs typeface="Calibri"/>
              </a:rPr>
              <a:t>anche</a:t>
            </a:r>
            <a:r>
              <a:rPr lang="de-DE" sz="2800" dirty="0">
                <a:latin typeface="Calibri"/>
                <a:cs typeface="Calibri"/>
              </a:rPr>
              <a:t> </a:t>
            </a:r>
            <a:r>
              <a:rPr lang="de-DE" sz="2800" err="1">
                <a:latin typeface="Calibri"/>
                <a:cs typeface="Calibri"/>
              </a:rPr>
              <a:t>un'onorificenza</a:t>
            </a:r>
            <a:r>
              <a:rPr lang="de-DE" sz="2800" dirty="0">
                <a:latin typeface="Calibri"/>
                <a:cs typeface="Calibri"/>
              </a:rPr>
              <a:t> </a:t>
            </a:r>
            <a:r>
              <a:rPr lang="de-DE" sz="2800" err="1">
                <a:latin typeface="Calibri"/>
                <a:cs typeface="Calibri"/>
              </a:rPr>
              <a:t>ufficiale</a:t>
            </a:r>
            <a:r>
              <a:rPr lang="de-DE" sz="2800" dirty="0">
                <a:latin typeface="Calibri"/>
                <a:cs typeface="Calibri"/>
              </a:rPr>
              <a:t>, </a:t>
            </a:r>
            <a:r>
              <a:rPr lang="de-DE" sz="2800" err="1">
                <a:latin typeface="Calibri"/>
                <a:cs typeface="Calibri"/>
              </a:rPr>
              <a:t>ovvero</a:t>
            </a:r>
            <a:r>
              <a:rPr lang="de-DE" sz="2800" dirty="0">
                <a:latin typeface="Calibri"/>
                <a:cs typeface="Calibri"/>
              </a:rPr>
              <a:t> </a:t>
            </a:r>
            <a:r>
              <a:rPr lang="de-DE" sz="2800" err="1">
                <a:latin typeface="Calibri"/>
                <a:cs typeface="Calibri"/>
              </a:rPr>
              <a:t>l'Ente</a:t>
            </a:r>
            <a:r>
              <a:rPr lang="de-DE" sz="2800" dirty="0">
                <a:latin typeface="Calibri"/>
                <a:cs typeface="Calibri"/>
              </a:rPr>
              <a:t> </a:t>
            </a:r>
            <a:r>
              <a:rPr lang="de-DE" sz="2800" err="1">
                <a:latin typeface="Calibri"/>
                <a:cs typeface="Calibri"/>
              </a:rPr>
              <a:t>nazionale</a:t>
            </a:r>
            <a:r>
              <a:rPr lang="de-DE" sz="2800" dirty="0">
                <a:latin typeface="Calibri"/>
                <a:cs typeface="Calibri"/>
              </a:rPr>
              <a:t> per la Memoria della Shoah </a:t>
            </a:r>
            <a:r>
              <a:rPr lang="de-DE" sz="2800" err="1">
                <a:latin typeface="Calibri"/>
                <a:cs typeface="Calibri"/>
              </a:rPr>
              <a:t>dello</a:t>
            </a:r>
            <a:r>
              <a:rPr lang="de-DE" sz="2800" dirty="0">
                <a:latin typeface="Calibri"/>
                <a:cs typeface="Calibri"/>
              </a:rPr>
              <a:t> </a:t>
            </a:r>
            <a:r>
              <a:rPr lang="de-DE" sz="2800" err="1">
                <a:latin typeface="Calibri"/>
                <a:cs typeface="Calibri"/>
              </a:rPr>
              <a:t>stato</a:t>
            </a:r>
            <a:r>
              <a:rPr lang="de-DE" sz="2800" dirty="0">
                <a:latin typeface="Calibri"/>
                <a:cs typeface="Calibri"/>
              </a:rPr>
              <a:t> di </a:t>
            </a:r>
            <a:r>
              <a:rPr lang="de-DE" sz="2800" err="1">
                <a:latin typeface="Calibri"/>
                <a:cs typeface="Calibri"/>
              </a:rPr>
              <a:t>Israele</a:t>
            </a:r>
            <a:r>
              <a:rPr lang="de-DE" sz="2800" dirty="0">
                <a:latin typeface="Calibri"/>
                <a:cs typeface="Calibri"/>
              </a:rPr>
              <a:t>, a tutti i non </a:t>
            </a:r>
            <a:r>
              <a:rPr lang="de-DE" sz="2800" err="1">
                <a:latin typeface="Calibri"/>
                <a:cs typeface="Calibri"/>
              </a:rPr>
              <a:t>ebrei</a:t>
            </a:r>
            <a:r>
              <a:rPr lang="de-DE" sz="2800" dirty="0">
                <a:latin typeface="Calibri"/>
                <a:cs typeface="Calibri"/>
              </a:rPr>
              <a:t> </a:t>
            </a:r>
            <a:r>
              <a:rPr lang="de-DE" sz="2800" err="1">
                <a:latin typeface="Calibri"/>
                <a:cs typeface="Calibri"/>
              </a:rPr>
              <a:t>riconosciuti</a:t>
            </a:r>
            <a:r>
              <a:rPr lang="de-DE" sz="2800" dirty="0">
                <a:latin typeface="Calibri"/>
                <a:cs typeface="Calibri"/>
              </a:rPr>
              <a:t> </a:t>
            </a:r>
            <a:r>
              <a:rPr lang="de-DE" sz="2800" err="1">
                <a:latin typeface="Calibri"/>
                <a:cs typeface="Calibri"/>
              </a:rPr>
              <a:t>come</a:t>
            </a:r>
            <a:r>
              <a:rPr lang="de-DE" sz="2800" dirty="0">
                <a:latin typeface="Calibri"/>
                <a:cs typeface="Calibri"/>
              </a:rPr>
              <a:t> "Giusti". </a:t>
            </a:r>
            <a:r>
              <a:rPr lang="de-DE" sz="2800" err="1">
                <a:latin typeface="Calibri"/>
                <a:cs typeface="Calibri"/>
              </a:rPr>
              <a:t>Tra</a:t>
            </a:r>
            <a:r>
              <a:rPr lang="de-DE" sz="2800" dirty="0">
                <a:latin typeface="Calibri"/>
                <a:cs typeface="Calibri"/>
              </a:rPr>
              <a:t> </a:t>
            </a:r>
            <a:r>
              <a:rPr lang="de-DE" sz="2800" err="1">
                <a:latin typeface="Calibri"/>
                <a:cs typeface="Calibri"/>
              </a:rPr>
              <a:t>questi</a:t>
            </a:r>
            <a:r>
              <a:rPr lang="de-DE" sz="2800" dirty="0">
                <a:latin typeface="Calibri"/>
                <a:cs typeface="Calibri"/>
              </a:rPr>
              <a:t> </a:t>
            </a:r>
            <a:r>
              <a:rPr lang="de-DE" sz="2800" err="1">
                <a:latin typeface="Calibri"/>
                <a:cs typeface="Calibri"/>
              </a:rPr>
              <a:t>troviamo</a:t>
            </a:r>
            <a:r>
              <a:rPr lang="de-DE" sz="2800" dirty="0">
                <a:latin typeface="Calibri"/>
                <a:cs typeface="Calibri"/>
              </a:rPr>
              <a:t> due </a:t>
            </a:r>
            <a:r>
              <a:rPr lang="de-DE" sz="2800" err="1">
                <a:latin typeface="Calibri"/>
                <a:cs typeface="Calibri"/>
              </a:rPr>
              <a:t>siciliani</a:t>
            </a:r>
            <a:r>
              <a:rPr lang="de-DE" sz="2800" dirty="0">
                <a:latin typeface="Calibri"/>
                <a:cs typeface="Calibri"/>
              </a:rPr>
              <a:t>: Calogero </a:t>
            </a:r>
            <a:r>
              <a:rPr lang="de-DE" sz="2800" err="1">
                <a:latin typeface="Calibri"/>
                <a:cs typeface="Calibri"/>
              </a:rPr>
              <a:t>Marrone</a:t>
            </a:r>
            <a:r>
              <a:rPr lang="de-DE" sz="2800" dirty="0">
                <a:latin typeface="Calibri"/>
                <a:cs typeface="Calibri"/>
              </a:rPr>
              <a:t> e Giuseppe </a:t>
            </a:r>
            <a:r>
              <a:rPr lang="de-DE" sz="2800" err="1">
                <a:latin typeface="Calibri"/>
                <a:cs typeface="Calibri"/>
              </a:rPr>
              <a:t>Caronia</a:t>
            </a:r>
            <a:r>
              <a:rPr lang="de-DE" sz="2800" dirty="0">
                <a:latin typeface="Calibri"/>
                <a:cs typeface="Calibri"/>
              </a:rPr>
              <a:t>.</a:t>
            </a:r>
            <a:endParaRPr lang="de-DE" sz="2800">
              <a:latin typeface="Calibri"/>
              <a:cs typeface="Calibri"/>
            </a:endParaRPr>
          </a:p>
        </p:txBody>
      </p:sp>
      <p:pic>
        <p:nvPicPr>
          <p:cNvPr id="4" name="Immagine 3" descr="Giusti tra le nazioni - Wikipedia">
            <a:extLst>
              <a:ext uri="{FF2B5EF4-FFF2-40B4-BE49-F238E27FC236}">
                <a16:creationId xmlns:a16="http://schemas.microsoft.com/office/drawing/2014/main" id="{4C089538-F319-C6E6-2BA8-0A714280AF7D}"/>
              </a:ext>
            </a:extLst>
          </p:cNvPr>
          <p:cNvPicPr>
            <a:picLocks noChangeAspect="1"/>
          </p:cNvPicPr>
          <p:nvPr/>
        </p:nvPicPr>
        <p:blipFill>
          <a:blip r:embed="rId2"/>
          <a:stretch>
            <a:fillRect/>
          </a:stretch>
        </p:blipFill>
        <p:spPr>
          <a:xfrm>
            <a:off x="8451218" y="2314446"/>
            <a:ext cx="3517490" cy="26473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6258394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FFAE3D-0267-BA92-258E-5F9E332A70FB}"/>
              </a:ext>
            </a:extLst>
          </p:cNvPr>
          <p:cNvSpPr>
            <a:spLocks noGrp="1"/>
          </p:cNvSpPr>
          <p:nvPr>
            <p:ph type="ctrTitle"/>
          </p:nvPr>
        </p:nvSpPr>
        <p:spPr>
          <a:xfrm>
            <a:off x="1457739" y="51146"/>
            <a:ext cx="9144000" cy="1172817"/>
          </a:xfrm>
        </p:spPr>
        <p:txBody>
          <a:bodyPr>
            <a:normAutofit/>
          </a:bodyPr>
          <a:lstStyle/>
          <a:p>
            <a:r>
              <a:rPr lang="it-IT" dirty="0">
                <a:latin typeface="Constantia"/>
                <a:cs typeface="Calibri Light"/>
              </a:rPr>
              <a:t>CALOGERO MARRONE</a:t>
            </a:r>
            <a:endParaRPr lang="it-IT" dirty="0">
              <a:latin typeface="Constantia"/>
            </a:endParaRPr>
          </a:p>
        </p:txBody>
      </p:sp>
      <p:sp>
        <p:nvSpPr>
          <p:cNvPr id="3" name="Sottotitolo 2">
            <a:extLst>
              <a:ext uri="{FF2B5EF4-FFF2-40B4-BE49-F238E27FC236}">
                <a16:creationId xmlns:a16="http://schemas.microsoft.com/office/drawing/2014/main" id="{5FBF34A2-4D2E-298F-C16F-57B9C70224BE}"/>
              </a:ext>
            </a:extLst>
          </p:cNvPr>
          <p:cNvSpPr>
            <a:spLocks noGrp="1"/>
          </p:cNvSpPr>
          <p:nvPr>
            <p:ph type="subTitle" idx="1"/>
          </p:nvPr>
        </p:nvSpPr>
        <p:spPr>
          <a:xfrm>
            <a:off x="248943" y="1292782"/>
            <a:ext cx="8238435" cy="4648544"/>
          </a:xfrm>
        </p:spPr>
        <p:txBody>
          <a:bodyPr vert="horz" lIns="91440" tIns="45720" rIns="91440" bIns="45720" rtlCol="0" anchor="t">
            <a:noAutofit/>
          </a:bodyPr>
          <a:lstStyle/>
          <a:p>
            <a:r>
              <a:rPr lang="it-IT" sz="2800" dirty="0">
                <a:cs typeface="Calibri"/>
              </a:rPr>
              <a:t>Calogero Marrone nacque a Favara il 12 maggio 1889, egli fu un funzionario e antifascista italiano. Fu Capo dell'Ufficio Anagrafe del Comune di Varese, durante il periodo fascista dell'occupazione nazista, rilasciò centinaia di documenti d'identità falsi a ebrei e anti-fascisti permettendo loro di salvarsi dalle persecuzioni. </a:t>
            </a:r>
            <a:r>
              <a:rPr lang="it-IT" sz="2800" dirty="0" err="1">
                <a:cs typeface="Calibri"/>
              </a:rPr>
              <a:t>Combattè</a:t>
            </a:r>
            <a:r>
              <a:rPr lang="it-IT" sz="2800" dirty="0">
                <a:cs typeface="Calibri"/>
              </a:rPr>
              <a:t> nella prima guerra mondiale, rifiutò di iscriversi al Partito Nazionale Fascista e per questo scontò alcuni mesi di prigione e si attirò le ire dei notabili del paese. Egli fu arrestato il 7 gennaio 1944 con l'accusa di collaborazionismo con la Resistenza e fu trasferito dal carcere giudiziario al campo di concentramento di Dachau dove morì il 15 febbraio 1945 per tifo.</a:t>
            </a:r>
            <a:endParaRPr lang="it-IT" dirty="0"/>
          </a:p>
        </p:txBody>
      </p:sp>
      <p:pic>
        <p:nvPicPr>
          <p:cNvPr id="4" name="Immagine 3" descr="Calogero Marrone, un eroe dimenticato - VareseNews">
            <a:extLst>
              <a:ext uri="{FF2B5EF4-FFF2-40B4-BE49-F238E27FC236}">
                <a16:creationId xmlns:a16="http://schemas.microsoft.com/office/drawing/2014/main" id="{96EDCB0D-0416-6B26-010F-86EF8A69BA00}"/>
              </a:ext>
            </a:extLst>
          </p:cNvPr>
          <p:cNvPicPr>
            <a:picLocks noChangeAspect="1"/>
          </p:cNvPicPr>
          <p:nvPr/>
        </p:nvPicPr>
        <p:blipFill>
          <a:blip r:embed="rId2"/>
          <a:stretch>
            <a:fillRect/>
          </a:stretch>
        </p:blipFill>
        <p:spPr>
          <a:xfrm>
            <a:off x="8548294" y="2237809"/>
            <a:ext cx="3394763" cy="29199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6048453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4F693C-FD4F-CA95-8F0A-93C6DB743DAA}"/>
              </a:ext>
            </a:extLst>
          </p:cNvPr>
          <p:cNvSpPr>
            <a:spLocks noGrp="1"/>
          </p:cNvSpPr>
          <p:nvPr>
            <p:ph type="ctrTitle"/>
          </p:nvPr>
        </p:nvSpPr>
        <p:spPr>
          <a:xfrm>
            <a:off x="1524000" y="-4072"/>
            <a:ext cx="9144000" cy="1393687"/>
          </a:xfrm>
        </p:spPr>
        <p:txBody>
          <a:bodyPr/>
          <a:lstStyle/>
          <a:p>
            <a:r>
              <a:rPr lang="it-IT" dirty="0">
                <a:latin typeface="Constantia"/>
                <a:cs typeface="Calibri Light"/>
              </a:rPr>
              <a:t>GIUSEPPE CARONIA</a:t>
            </a:r>
            <a:endParaRPr lang="it-IT" dirty="0">
              <a:latin typeface="Constantia"/>
            </a:endParaRPr>
          </a:p>
        </p:txBody>
      </p:sp>
      <p:sp>
        <p:nvSpPr>
          <p:cNvPr id="3" name="Sottotitolo 2">
            <a:extLst>
              <a:ext uri="{FF2B5EF4-FFF2-40B4-BE49-F238E27FC236}">
                <a16:creationId xmlns:a16="http://schemas.microsoft.com/office/drawing/2014/main" id="{60D3C3FA-DF96-686C-0BD6-69AF642B7356}"/>
              </a:ext>
            </a:extLst>
          </p:cNvPr>
          <p:cNvSpPr>
            <a:spLocks noGrp="1"/>
          </p:cNvSpPr>
          <p:nvPr>
            <p:ph type="subTitle" idx="1"/>
          </p:nvPr>
        </p:nvSpPr>
        <p:spPr>
          <a:xfrm>
            <a:off x="353391" y="1570040"/>
            <a:ext cx="8658086" cy="5090282"/>
          </a:xfrm>
        </p:spPr>
        <p:txBody>
          <a:bodyPr vert="horz" lIns="91440" tIns="45720" rIns="91440" bIns="45720" rtlCol="0" anchor="t">
            <a:normAutofit lnSpcReduction="10000"/>
          </a:bodyPr>
          <a:lstStyle/>
          <a:p>
            <a:r>
              <a:rPr lang="it-IT" dirty="0">
                <a:cs typeface="Calibri"/>
              </a:rPr>
              <a:t>Giuseppe Caronia nacque a San Cipirello il 15 maggio 1884. Si laureò in medicina e chirurgia presso l'università di Palermo nel 1911, cominciò subito la sua professione di medico oltre a essere stato un politico italiano. Durante la prima guerra mondiale fu ufficiale medico nella Croce Rossa Italiana. Intorno al 1922 si avvicinò al Partito Popolare Italiano di Luigi Sturzo di cui divenne amico, nel 1927 fu trasferito da Roma a Napoli, come direttore della cattedra di malattie infettive dell'infanzia. Nel 1943-1944, durante i nove mesi dell'occupazione nazista di Roma ricoverò ottantanove perseguitati politici fra i quali quaranta ebrei. Con l'avvento della Repubblica fu eletto Costituente nelle liste della Democrazia Cristiana e nel 1946 promosse la costituzione del "Gruppo Medico Parlamentare" di cui fu presidente. Fu poi eletto alla Camera dei deputati nella I e II legislatura. Fu poi presidente della Lega italiana per la lotta contro la poliomielite. Morì il 15 maggio 1977. Per aver protetto alcuni ebrei a rischio della sua vita, il 25 giugno 1988 Tullia Zevi gli consegnò alla memoria l'onorificenza di "Giusto fra le nazioni".</a:t>
            </a:r>
            <a:endParaRPr lang="it-IT" dirty="0" err="1"/>
          </a:p>
        </p:txBody>
      </p:sp>
      <p:pic>
        <p:nvPicPr>
          <p:cNvPr id="4" name="Immagine 3" descr="Giuseppe Caronia - Wikipedia">
            <a:extLst>
              <a:ext uri="{FF2B5EF4-FFF2-40B4-BE49-F238E27FC236}">
                <a16:creationId xmlns:a16="http://schemas.microsoft.com/office/drawing/2014/main" id="{61560ED8-818C-A3DE-91BB-1A437359E5CD}"/>
              </a:ext>
            </a:extLst>
          </p:cNvPr>
          <p:cNvPicPr>
            <a:picLocks noChangeAspect="1"/>
          </p:cNvPicPr>
          <p:nvPr/>
        </p:nvPicPr>
        <p:blipFill>
          <a:blip r:embed="rId2"/>
          <a:stretch>
            <a:fillRect/>
          </a:stretch>
        </p:blipFill>
        <p:spPr>
          <a:xfrm>
            <a:off x="9268129" y="2156615"/>
            <a:ext cx="2512611" cy="29754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797317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D3A6DB-1A35-25D6-CE84-93D1523D4C7B}"/>
              </a:ext>
            </a:extLst>
          </p:cNvPr>
          <p:cNvSpPr>
            <a:spLocks noGrp="1"/>
          </p:cNvSpPr>
          <p:nvPr>
            <p:ph type="ctrTitle"/>
          </p:nvPr>
        </p:nvSpPr>
        <p:spPr>
          <a:xfrm>
            <a:off x="1126436" y="-4072"/>
            <a:ext cx="9972260" cy="1426818"/>
          </a:xfrm>
        </p:spPr>
        <p:txBody>
          <a:bodyPr/>
          <a:lstStyle/>
          <a:p>
            <a:r>
              <a:rPr lang="it-IT" dirty="0">
                <a:cs typeface="Calibri Light"/>
              </a:rPr>
              <a:t>NOI PENSIAMO...</a:t>
            </a:r>
            <a:endParaRPr lang="it-IT" dirty="0"/>
          </a:p>
        </p:txBody>
      </p:sp>
      <p:sp>
        <p:nvSpPr>
          <p:cNvPr id="3" name="Sottotitolo 2">
            <a:extLst>
              <a:ext uri="{FF2B5EF4-FFF2-40B4-BE49-F238E27FC236}">
                <a16:creationId xmlns:a16="http://schemas.microsoft.com/office/drawing/2014/main" id="{CD8834D3-41D4-3262-EB88-B46E83EA7390}"/>
              </a:ext>
            </a:extLst>
          </p:cNvPr>
          <p:cNvSpPr>
            <a:spLocks noGrp="1"/>
          </p:cNvSpPr>
          <p:nvPr>
            <p:ph type="subTitle" idx="1"/>
          </p:nvPr>
        </p:nvSpPr>
        <p:spPr>
          <a:xfrm>
            <a:off x="66261" y="1625256"/>
            <a:ext cx="8315738" cy="5233847"/>
          </a:xfrm>
        </p:spPr>
        <p:txBody>
          <a:bodyPr vert="horz" lIns="91440" tIns="45720" rIns="91440" bIns="45720" rtlCol="0" anchor="t">
            <a:normAutofit/>
          </a:bodyPr>
          <a:lstStyle/>
          <a:p>
            <a:r>
              <a:rPr lang="it-IT" dirty="0">
                <a:cs typeface="Calibri"/>
              </a:rPr>
              <a:t>Attraverso queste significative testimonianze, abbiamo capito l'importanza e la gravità dei fatti accaduti a bambini e adulti durante il periodo nazi-fascista. Ascoltando queste tragiche storie ci è venuta la pelle d'oca e pensiamo che non saremmo riusciti a sopportare tutte queste persecuzioni provocate da persone indegne, i fascisti. Come ci saremmo potuti comportare di fronte a una vita repressa costituita da ingiustizie e violenze sociali, lavori forzati, bombardamenti, urla, sgrida, pianti di dolore, genocidi...?  Con una vita tecnologica e avanzata, se tutto d'un tratto accadesse una situazione del genere di questi tempi come reagiremmo tutti noi? Noi pensiamo che da sempre e per sempre non dovrebbero accadere comportamenti del genere che privano la libertà di ognuno di noi. Quindi ci possiamo ritenere persone fortunate perché fino ad ora non sono ancora accaduti problemi di questo tipo e dobbiamo sperare che non accadano mai più.</a:t>
            </a:r>
          </a:p>
        </p:txBody>
      </p:sp>
      <p:pic>
        <p:nvPicPr>
          <p:cNvPr id="4" name="Immagine 3" descr="Scuola e memoria - L'Italia nella Seconda Guerra Mondiale">
            <a:extLst>
              <a:ext uri="{FF2B5EF4-FFF2-40B4-BE49-F238E27FC236}">
                <a16:creationId xmlns:a16="http://schemas.microsoft.com/office/drawing/2014/main" id="{2CC81998-4AF1-C851-3B71-CB23B28DD10A}"/>
              </a:ext>
            </a:extLst>
          </p:cNvPr>
          <p:cNvPicPr>
            <a:picLocks noChangeAspect="1"/>
          </p:cNvPicPr>
          <p:nvPr/>
        </p:nvPicPr>
        <p:blipFill rotWithShape="1">
          <a:blip r:embed="rId2"/>
          <a:srcRect r="4202" b="1860"/>
          <a:stretch/>
        </p:blipFill>
        <p:spPr>
          <a:xfrm>
            <a:off x="8304616" y="2635376"/>
            <a:ext cx="3723446" cy="23048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404503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581</Words>
  <Application>Microsoft Office PowerPoint</Application>
  <PresentationFormat>Widescreen</PresentationFormat>
  <Paragraphs>9</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Calibri</vt:lpstr>
      <vt:lpstr>Calibri Light</vt:lpstr>
      <vt:lpstr>Constantia</vt:lpstr>
      <vt:lpstr>Tema di Office</vt:lpstr>
      <vt:lpstr>"GIUSTI TRA LE NAZIONI" DELLA NOSTRA TERRA 3L </vt:lpstr>
      <vt:lpstr>"GIUSTI FRA LE NAZIONI"</vt:lpstr>
      <vt:lpstr>CALOGERO MARRONE</vt:lpstr>
      <vt:lpstr>GIUSEPPE CARONIA</vt:lpstr>
      <vt:lpstr>NOI PENSIAMO...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
  <cp:lastModifiedBy>Debora Stella Paradiso</cp:lastModifiedBy>
  <cp:revision>571</cp:revision>
  <dcterms:created xsi:type="dcterms:W3CDTF">2024-01-15T13:51:50Z</dcterms:created>
  <dcterms:modified xsi:type="dcterms:W3CDTF">2024-01-17T16:06:49Z</dcterms:modified>
</cp:coreProperties>
</file>