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165" autoAdjust="0"/>
  </p:normalViewPr>
  <p:slideViewPr>
    <p:cSldViewPr snapToGrid="0">
      <p:cViewPr varScale="1">
        <p:scale>
          <a:sx n="80" d="100"/>
          <a:sy n="80" d="100"/>
        </p:scale>
        <p:origin x="782"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64D861-26D4-4D42-8DE8-0B46349E048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80C340B-97A7-4E30-926F-DBEC47C12D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A2354F0-70D6-4BEB-97D0-04F5F0921E84}"/>
              </a:ext>
            </a:extLst>
          </p:cNvPr>
          <p:cNvSpPr>
            <a:spLocks noGrp="1"/>
          </p:cNvSpPr>
          <p:nvPr>
            <p:ph type="dt" sz="half" idx="10"/>
          </p:nvPr>
        </p:nvSpPr>
        <p:spPr/>
        <p:txBody>
          <a:bodyPr/>
          <a:lstStyle/>
          <a:p>
            <a:fld id="{DCE7C6A2-3C46-4E7C-AC7A-BB01B612334D}" type="datetimeFigureOut">
              <a:rPr lang="it-IT" smtClean="0"/>
              <a:t>17/01/2024</a:t>
            </a:fld>
            <a:endParaRPr lang="it-IT"/>
          </a:p>
        </p:txBody>
      </p:sp>
      <p:sp>
        <p:nvSpPr>
          <p:cNvPr id="5" name="Segnaposto piè di pagina 4">
            <a:extLst>
              <a:ext uri="{FF2B5EF4-FFF2-40B4-BE49-F238E27FC236}">
                <a16:creationId xmlns:a16="http://schemas.microsoft.com/office/drawing/2014/main" id="{A8630D2C-B63D-460B-824D-8DE20BCF69A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7F0C6C4-70EB-454A-9F55-0A9194C09BEE}"/>
              </a:ext>
            </a:extLst>
          </p:cNvPr>
          <p:cNvSpPr>
            <a:spLocks noGrp="1"/>
          </p:cNvSpPr>
          <p:nvPr>
            <p:ph type="sldNum" sz="quarter" idx="12"/>
          </p:nvPr>
        </p:nvSpPr>
        <p:spPr/>
        <p:txBody>
          <a:bodyPr/>
          <a:lstStyle/>
          <a:p>
            <a:fld id="{0976CE31-A54A-4834-A061-891C7291FF5B}" type="slidenum">
              <a:rPr lang="it-IT" smtClean="0"/>
              <a:t>‹N›</a:t>
            </a:fld>
            <a:endParaRPr lang="it-IT"/>
          </a:p>
        </p:txBody>
      </p:sp>
    </p:spTree>
    <p:extLst>
      <p:ext uri="{BB962C8B-B14F-4D97-AF65-F5344CB8AC3E}">
        <p14:creationId xmlns:p14="http://schemas.microsoft.com/office/powerpoint/2010/main" val="331856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B6E443-4F67-49B3-A86E-83F549E9E7C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5E04A6D-56B9-42EB-AC56-A998E89646F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96E34EA-FC71-4746-9C8E-3882B65086A9}"/>
              </a:ext>
            </a:extLst>
          </p:cNvPr>
          <p:cNvSpPr>
            <a:spLocks noGrp="1"/>
          </p:cNvSpPr>
          <p:nvPr>
            <p:ph type="dt" sz="half" idx="10"/>
          </p:nvPr>
        </p:nvSpPr>
        <p:spPr/>
        <p:txBody>
          <a:bodyPr/>
          <a:lstStyle/>
          <a:p>
            <a:fld id="{DCE7C6A2-3C46-4E7C-AC7A-BB01B612334D}" type="datetimeFigureOut">
              <a:rPr lang="it-IT" smtClean="0"/>
              <a:t>17/01/2024</a:t>
            </a:fld>
            <a:endParaRPr lang="it-IT"/>
          </a:p>
        </p:txBody>
      </p:sp>
      <p:sp>
        <p:nvSpPr>
          <p:cNvPr id="5" name="Segnaposto piè di pagina 4">
            <a:extLst>
              <a:ext uri="{FF2B5EF4-FFF2-40B4-BE49-F238E27FC236}">
                <a16:creationId xmlns:a16="http://schemas.microsoft.com/office/drawing/2014/main" id="{EB078AD0-77B5-4D56-8C7F-B7EFE2EEF63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BD537AE-7E5A-451F-A7AF-54C03B89A19B}"/>
              </a:ext>
            </a:extLst>
          </p:cNvPr>
          <p:cNvSpPr>
            <a:spLocks noGrp="1"/>
          </p:cNvSpPr>
          <p:nvPr>
            <p:ph type="sldNum" sz="quarter" idx="12"/>
          </p:nvPr>
        </p:nvSpPr>
        <p:spPr/>
        <p:txBody>
          <a:bodyPr/>
          <a:lstStyle/>
          <a:p>
            <a:fld id="{0976CE31-A54A-4834-A061-891C7291FF5B}" type="slidenum">
              <a:rPr lang="it-IT" smtClean="0"/>
              <a:t>‹N›</a:t>
            </a:fld>
            <a:endParaRPr lang="it-IT"/>
          </a:p>
        </p:txBody>
      </p:sp>
    </p:spTree>
    <p:extLst>
      <p:ext uri="{BB962C8B-B14F-4D97-AF65-F5344CB8AC3E}">
        <p14:creationId xmlns:p14="http://schemas.microsoft.com/office/powerpoint/2010/main" val="764046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68EB82B-08A9-424E-8293-0FCAD8FF766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DD2A1A-4CA5-48E3-BBDE-533003BE2CA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E7D5359-4B35-4781-8A03-60F5F882AAE9}"/>
              </a:ext>
            </a:extLst>
          </p:cNvPr>
          <p:cNvSpPr>
            <a:spLocks noGrp="1"/>
          </p:cNvSpPr>
          <p:nvPr>
            <p:ph type="dt" sz="half" idx="10"/>
          </p:nvPr>
        </p:nvSpPr>
        <p:spPr/>
        <p:txBody>
          <a:bodyPr/>
          <a:lstStyle/>
          <a:p>
            <a:fld id="{DCE7C6A2-3C46-4E7C-AC7A-BB01B612334D}" type="datetimeFigureOut">
              <a:rPr lang="it-IT" smtClean="0"/>
              <a:t>17/01/2024</a:t>
            </a:fld>
            <a:endParaRPr lang="it-IT"/>
          </a:p>
        </p:txBody>
      </p:sp>
      <p:sp>
        <p:nvSpPr>
          <p:cNvPr id="5" name="Segnaposto piè di pagina 4">
            <a:extLst>
              <a:ext uri="{FF2B5EF4-FFF2-40B4-BE49-F238E27FC236}">
                <a16:creationId xmlns:a16="http://schemas.microsoft.com/office/drawing/2014/main" id="{BE8AEBEE-773B-4E56-A606-A1F0A630B3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3253F88-F6CE-44D8-AAA4-B7C4F67302DA}"/>
              </a:ext>
            </a:extLst>
          </p:cNvPr>
          <p:cNvSpPr>
            <a:spLocks noGrp="1"/>
          </p:cNvSpPr>
          <p:nvPr>
            <p:ph type="sldNum" sz="quarter" idx="12"/>
          </p:nvPr>
        </p:nvSpPr>
        <p:spPr/>
        <p:txBody>
          <a:bodyPr/>
          <a:lstStyle/>
          <a:p>
            <a:fld id="{0976CE31-A54A-4834-A061-891C7291FF5B}" type="slidenum">
              <a:rPr lang="it-IT" smtClean="0"/>
              <a:t>‹N›</a:t>
            </a:fld>
            <a:endParaRPr lang="it-IT"/>
          </a:p>
        </p:txBody>
      </p:sp>
    </p:spTree>
    <p:extLst>
      <p:ext uri="{BB962C8B-B14F-4D97-AF65-F5344CB8AC3E}">
        <p14:creationId xmlns:p14="http://schemas.microsoft.com/office/powerpoint/2010/main" val="2593392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E099D-76FB-4B1C-B09C-2CAD0EB6836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E0449D3-E85D-4BBF-A871-6BBAE3E5A33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53DEB06-F5F2-4424-8259-8D2B505CA2D6}"/>
              </a:ext>
            </a:extLst>
          </p:cNvPr>
          <p:cNvSpPr>
            <a:spLocks noGrp="1"/>
          </p:cNvSpPr>
          <p:nvPr>
            <p:ph type="dt" sz="half" idx="10"/>
          </p:nvPr>
        </p:nvSpPr>
        <p:spPr/>
        <p:txBody>
          <a:bodyPr/>
          <a:lstStyle/>
          <a:p>
            <a:fld id="{DCE7C6A2-3C46-4E7C-AC7A-BB01B612334D}" type="datetimeFigureOut">
              <a:rPr lang="it-IT" smtClean="0"/>
              <a:t>17/01/2024</a:t>
            </a:fld>
            <a:endParaRPr lang="it-IT"/>
          </a:p>
        </p:txBody>
      </p:sp>
      <p:sp>
        <p:nvSpPr>
          <p:cNvPr id="5" name="Segnaposto piè di pagina 4">
            <a:extLst>
              <a:ext uri="{FF2B5EF4-FFF2-40B4-BE49-F238E27FC236}">
                <a16:creationId xmlns:a16="http://schemas.microsoft.com/office/drawing/2014/main" id="{076C65A0-825C-4861-91DF-56D2B5E706D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B679A95-B43B-43AD-B653-85671C78B6F1}"/>
              </a:ext>
            </a:extLst>
          </p:cNvPr>
          <p:cNvSpPr>
            <a:spLocks noGrp="1"/>
          </p:cNvSpPr>
          <p:nvPr>
            <p:ph type="sldNum" sz="quarter" idx="12"/>
          </p:nvPr>
        </p:nvSpPr>
        <p:spPr/>
        <p:txBody>
          <a:bodyPr/>
          <a:lstStyle/>
          <a:p>
            <a:fld id="{0976CE31-A54A-4834-A061-891C7291FF5B}" type="slidenum">
              <a:rPr lang="it-IT" smtClean="0"/>
              <a:t>‹N›</a:t>
            </a:fld>
            <a:endParaRPr lang="it-IT"/>
          </a:p>
        </p:txBody>
      </p:sp>
    </p:spTree>
    <p:extLst>
      <p:ext uri="{BB962C8B-B14F-4D97-AF65-F5344CB8AC3E}">
        <p14:creationId xmlns:p14="http://schemas.microsoft.com/office/powerpoint/2010/main" val="2380805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6F3196-2E4A-48DE-91F0-8A228768E91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F6B4A99-2B5E-42C3-A9B5-FC71AE3891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9AC72DD-91AD-47C6-9906-05FA06081EEA}"/>
              </a:ext>
            </a:extLst>
          </p:cNvPr>
          <p:cNvSpPr>
            <a:spLocks noGrp="1"/>
          </p:cNvSpPr>
          <p:nvPr>
            <p:ph type="dt" sz="half" idx="10"/>
          </p:nvPr>
        </p:nvSpPr>
        <p:spPr/>
        <p:txBody>
          <a:bodyPr/>
          <a:lstStyle/>
          <a:p>
            <a:fld id="{DCE7C6A2-3C46-4E7C-AC7A-BB01B612334D}" type="datetimeFigureOut">
              <a:rPr lang="it-IT" smtClean="0"/>
              <a:t>17/01/2024</a:t>
            </a:fld>
            <a:endParaRPr lang="it-IT"/>
          </a:p>
        </p:txBody>
      </p:sp>
      <p:sp>
        <p:nvSpPr>
          <p:cNvPr id="5" name="Segnaposto piè di pagina 4">
            <a:extLst>
              <a:ext uri="{FF2B5EF4-FFF2-40B4-BE49-F238E27FC236}">
                <a16:creationId xmlns:a16="http://schemas.microsoft.com/office/drawing/2014/main" id="{178C86F3-E0EE-4BFE-AE28-8464E8E5CC2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9B6DEE-E85A-4FA2-965E-796B76A31AB3}"/>
              </a:ext>
            </a:extLst>
          </p:cNvPr>
          <p:cNvSpPr>
            <a:spLocks noGrp="1"/>
          </p:cNvSpPr>
          <p:nvPr>
            <p:ph type="sldNum" sz="quarter" idx="12"/>
          </p:nvPr>
        </p:nvSpPr>
        <p:spPr/>
        <p:txBody>
          <a:bodyPr/>
          <a:lstStyle/>
          <a:p>
            <a:fld id="{0976CE31-A54A-4834-A061-891C7291FF5B}" type="slidenum">
              <a:rPr lang="it-IT" smtClean="0"/>
              <a:t>‹N›</a:t>
            </a:fld>
            <a:endParaRPr lang="it-IT"/>
          </a:p>
        </p:txBody>
      </p:sp>
    </p:spTree>
    <p:extLst>
      <p:ext uri="{BB962C8B-B14F-4D97-AF65-F5344CB8AC3E}">
        <p14:creationId xmlns:p14="http://schemas.microsoft.com/office/powerpoint/2010/main" val="4008814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2E1FAD-1EDA-474D-8305-68FFD897B21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8BAC065-B3F2-440C-81A7-EC15825DD3A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55B9F77-4FB5-4DC9-80F3-8AD02D5695B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9CDD4D6-4E1E-4FE3-8584-A3A7C08E329A}"/>
              </a:ext>
            </a:extLst>
          </p:cNvPr>
          <p:cNvSpPr>
            <a:spLocks noGrp="1"/>
          </p:cNvSpPr>
          <p:nvPr>
            <p:ph type="dt" sz="half" idx="10"/>
          </p:nvPr>
        </p:nvSpPr>
        <p:spPr/>
        <p:txBody>
          <a:bodyPr/>
          <a:lstStyle/>
          <a:p>
            <a:fld id="{DCE7C6A2-3C46-4E7C-AC7A-BB01B612334D}" type="datetimeFigureOut">
              <a:rPr lang="it-IT" smtClean="0"/>
              <a:t>17/01/2024</a:t>
            </a:fld>
            <a:endParaRPr lang="it-IT"/>
          </a:p>
        </p:txBody>
      </p:sp>
      <p:sp>
        <p:nvSpPr>
          <p:cNvPr id="6" name="Segnaposto piè di pagina 5">
            <a:extLst>
              <a:ext uri="{FF2B5EF4-FFF2-40B4-BE49-F238E27FC236}">
                <a16:creationId xmlns:a16="http://schemas.microsoft.com/office/drawing/2014/main" id="{DE746437-1825-464B-81A0-186CEBA90C6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E455064-848F-4323-902A-8E75B7803F90}"/>
              </a:ext>
            </a:extLst>
          </p:cNvPr>
          <p:cNvSpPr>
            <a:spLocks noGrp="1"/>
          </p:cNvSpPr>
          <p:nvPr>
            <p:ph type="sldNum" sz="quarter" idx="12"/>
          </p:nvPr>
        </p:nvSpPr>
        <p:spPr/>
        <p:txBody>
          <a:bodyPr/>
          <a:lstStyle/>
          <a:p>
            <a:fld id="{0976CE31-A54A-4834-A061-891C7291FF5B}" type="slidenum">
              <a:rPr lang="it-IT" smtClean="0"/>
              <a:t>‹N›</a:t>
            </a:fld>
            <a:endParaRPr lang="it-IT"/>
          </a:p>
        </p:txBody>
      </p:sp>
    </p:spTree>
    <p:extLst>
      <p:ext uri="{BB962C8B-B14F-4D97-AF65-F5344CB8AC3E}">
        <p14:creationId xmlns:p14="http://schemas.microsoft.com/office/powerpoint/2010/main" val="2951603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3CFBEB-27E4-44E6-B86A-34458F02D7D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3440594-18AF-4515-A067-AAA1DF49A7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B6A4BF5-5B60-4BA3-B35C-2AEDECB43595}"/>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D89522E-7A78-4EE6-96F8-E7BA58998F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3D0BA1F-8424-4636-9FB0-CAFB87EEC2E3}"/>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26FD1CE-FC18-43CF-8AF9-3595B6C868A6}"/>
              </a:ext>
            </a:extLst>
          </p:cNvPr>
          <p:cNvSpPr>
            <a:spLocks noGrp="1"/>
          </p:cNvSpPr>
          <p:nvPr>
            <p:ph type="dt" sz="half" idx="10"/>
          </p:nvPr>
        </p:nvSpPr>
        <p:spPr/>
        <p:txBody>
          <a:bodyPr/>
          <a:lstStyle/>
          <a:p>
            <a:fld id="{DCE7C6A2-3C46-4E7C-AC7A-BB01B612334D}" type="datetimeFigureOut">
              <a:rPr lang="it-IT" smtClean="0"/>
              <a:t>17/01/2024</a:t>
            </a:fld>
            <a:endParaRPr lang="it-IT"/>
          </a:p>
        </p:txBody>
      </p:sp>
      <p:sp>
        <p:nvSpPr>
          <p:cNvPr id="8" name="Segnaposto piè di pagina 7">
            <a:extLst>
              <a:ext uri="{FF2B5EF4-FFF2-40B4-BE49-F238E27FC236}">
                <a16:creationId xmlns:a16="http://schemas.microsoft.com/office/drawing/2014/main" id="{0C0872A5-7884-4F51-9A13-ED2B376A338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653D2C5-0AB2-42DA-A142-824A91F8B120}"/>
              </a:ext>
            </a:extLst>
          </p:cNvPr>
          <p:cNvSpPr>
            <a:spLocks noGrp="1"/>
          </p:cNvSpPr>
          <p:nvPr>
            <p:ph type="sldNum" sz="quarter" idx="12"/>
          </p:nvPr>
        </p:nvSpPr>
        <p:spPr/>
        <p:txBody>
          <a:bodyPr/>
          <a:lstStyle/>
          <a:p>
            <a:fld id="{0976CE31-A54A-4834-A061-891C7291FF5B}" type="slidenum">
              <a:rPr lang="it-IT" smtClean="0"/>
              <a:t>‹N›</a:t>
            </a:fld>
            <a:endParaRPr lang="it-IT"/>
          </a:p>
        </p:txBody>
      </p:sp>
    </p:spTree>
    <p:extLst>
      <p:ext uri="{BB962C8B-B14F-4D97-AF65-F5344CB8AC3E}">
        <p14:creationId xmlns:p14="http://schemas.microsoft.com/office/powerpoint/2010/main" val="1125194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CCEE83-91F7-4193-9B65-EDCFDBC6BB3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BFC2DCA-E6E7-4A5B-A68A-17CB7B7F31CB}"/>
              </a:ext>
            </a:extLst>
          </p:cNvPr>
          <p:cNvSpPr>
            <a:spLocks noGrp="1"/>
          </p:cNvSpPr>
          <p:nvPr>
            <p:ph type="dt" sz="half" idx="10"/>
          </p:nvPr>
        </p:nvSpPr>
        <p:spPr/>
        <p:txBody>
          <a:bodyPr/>
          <a:lstStyle/>
          <a:p>
            <a:fld id="{DCE7C6A2-3C46-4E7C-AC7A-BB01B612334D}" type="datetimeFigureOut">
              <a:rPr lang="it-IT" smtClean="0"/>
              <a:t>17/01/2024</a:t>
            </a:fld>
            <a:endParaRPr lang="it-IT"/>
          </a:p>
        </p:txBody>
      </p:sp>
      <p:sp>
        <p:nvSpPr>
          <p:cNvPr id="4" name="Segnaposto piè di pagina 3">
            <a:extLst>
              <a:ext uri="{FF2B5EF4-FFF2-40B4-BE49-F238E27FC236}">
                <a16:creationId xmlns:a16="http://schemas.microsoft.com/office/drawing/2014/main" id="{9B1142E1-0122-47D9-B964-465BBCE462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37CEEEC-6401-49CE-BC60-A49D6E8486CF}"/>
              </a:ext>
            </a:extLst>
          </p:cNvPr>
          <p:cNvSpPr>
            <a:spLocks noGrp="1"/>
          </p:cNvSpPr>
          <p:nvPr>
            <p:ph type="sldNum" sz="quarter" idx="12"/>
          </p:nvPr>
        </p:nvSpPr>
        <p:spPr/>
        <p:txBody>
          <a:bodyPr/>
          <a:lstStyle/>
          <a:p>
            <a:fld id="{0976CE31-A54A-4834-A061-891C7291FF5B}" type="slidenum">
              <a:rPr lang="it-IT" smtClean="0"/>
              <a:t>‹N›</a:t>
            </a:fld>
            <a:endParaRPr lang="it-IT"/>
          </a:p>
        </p:txBody>
      </p:sp>
    </p:spTree>
    <p:extLst>
      <p:ext uri="{BB962C8B-B14F-4D97-AF65-F5344CB8AC3E}">
        <p14:creationId xmlns:p14="http://schemas.microsoft.com/office/powerpoint/2010/main" val="386931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D7106B5-40E3-4AB8-A664-136E4FC441EE}"/>
              </a:ext>
            </a:extLst>
          </p:cNvPr>
          <p:cNvSpPr>
            <a:spLocks noGrp="1"/>
          </p:cNvSpPr>
          <p:nvPr>
            <p:ph type="dt" sz="half" idx="10"/>
          </p:nvPr>
        </p:nvSpPr>
        <p:spPr/>
        <p:txBody>
          <a:bodyPr/>
          <a:lstStyle/>
          <a:p>
            <a:fld id="{DCE7C6A2-3C46-4E7C-AC7A-BB01B612334D}" type="datetimeFigureOut">
              <a:rPr lang="it-IT" smtClean="0"/>
              <a:t>17/01/2024</a:t>
            </a:fld>
            <a:endParaRPr lang="it-IT"/>
          </a:p>
        </p:txBody>
      </p:sp>
      <p:sp>
        <p:nvSpPr>
          <p:cNvPr id="3" name="Segnaposto piè di pagina 2">
            <a:extLst>
              <a:ext uri="{FF2B5EF4-FFF2-40B4-BE49-F238E27FC236}">
                <a16:creationId xmlns:a16="http://schemas.microsoft.com/office/drawing/2014/main" id="{DFBD8270-7E23-4B1B-B4B5-B48259EFAF9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9908F22-5F2A-4761-98CA-23D3CF00AB70}"/>
              </a:ext>
            </a:extLst>
          </p:cNvPr>
          <p:cNvSpPr>
            <a:spLocks noGrp="1"/>
          </p:cNvSpPr>
          <p:nvPr>
            <p:ph type="sldNum" sz="quarter" idx="12"/>
          </p:nvPr>
        </p:nvSpPr>
        <p:spPr/>
        <p:txBody>
          <a:bodyPr/>
          <a:lstStyle/>
          <a:p>
            <a:fld id="{0976CE31-A54A-4834-A061-891C7291FF5B}" type="slidenum">
              <a:rPr lang="it-IT" smtClean="0"/>
              <a:t>‹N›</a:t>
            </a:fld>
            <a:endParaRPr lang="it-IT"/>
          </a:p>
        </p:txBody>
      </p:sp>
    </p:spTree>
    <p:extLst>
      <p:ext uri="{BB962C8B-B14F-4D97-AF65-F5344CB8AC3E}">
        <p14:creationId xmlns:p14="http://schemas.microsoft.com/office/powerpoint/2010/main" val="172285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D3A889-891B-42ED-AEBD-BC6D85A08A1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1923A20-0A6C-4CE1-B332-0748D72742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61AA2ED-99BA-4D0E-AB63-C9A0C427E7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67A2B68-2053-424C-BDF9-E09F0E771CF3}"/>
              </a:ext>
            </a:extLst>
          </p:cNvPr>
          <p:cNvSpPr>
            <a:spLocks noGrp="1"/>
          </p:cNvSpPr>
          <p:nvPr>
            <p:ph type="dt" sz="half" idx="10"/>
          </p:nvPr>
        </p:nvSpPr>
        <p:spPr/>
        <p:txBody>
          <a:bodyPr/>
          <a:lstStyle/>
          <a:p>
            <a:fld id="{DCE7C6A2-3C46-4E7C-AC7A-BB01B612334D}" type="datetimeFigureOut">
              <a:rPr lang="it-IT" smtClean="0"/>
              <a:t>17/01/2024</a:t>
            </a:fld>
            <a:endParaRPr lang="it-IT"/>
          </a:p>
        </p:txBody>
      </p:sp>
      <p:sp>
        <p:nvSpPr>
          <p:cNvPr id="6" name="Segnaposto piè di pagina 5">
            <a:extLst>
              <a:ext uri="{FF2B5EF4-FFF2-40B4-BE49-F238E27FC236}">
                <a16:creationId xmlns:a16="http://schemas.microsoft.com/office/drawing/2014/main" id="{A06537AD-3D2F-4940-9EE3-7F7786B3618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F51F1BA-19F4-49E1-85A7-3F500426CF22}"/>
              </a:ext>
            </a:extLst>
          </p:cNvPr>
          <p:cNvSpPr>
            <a:spLocks noGrp="1"/>
          </p:cNvSpPr>
          <p:nvPr>
            <p:ph type="sldNum" sz="quarter" idx="12"/>
          </p:nvPr>
        </p:nvSpPr>
        <p:spPr/>
        <p:txBody>
          <a:bodyPr/>
          <a:lstStyle/>
          <a:p>
            <a:fld id="{0976CE31-A54A-4834-A061-891C7291FF5B}" type="slidenum">
              <a:rPr lang="it-IT" smtClean="0"/>
              <a:t>‹N›</a:t>
            </a:fld>
            <a:endParaRPr lang="it-IT"/>
          </a:p>
        </p:txBody>
      </p:sp>
    </p:spTree>
    <p:extLst>
      <p:ext uri="{BB962C8B-B14F-4D97-AF65-F5344CB8AC3E}">
        <p14:creationId xmlns:p14="http://schemas.microsoft.com/office/powerpoint/2010/main" val="2417992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BC0B54-4B99-4305-8750-74E1B42C924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E66DA11-88CB-4014-A1D2-41FBEAA39D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092695E-67E7-4264-9690-81178C75ED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7C568D5-9F85-45DF-B041-8A4914B56829}"/>
              </a:ext>
            </a:extLst>
          </p:cNvPr>
          <p:cNvSpPr>
            <a:spLocks noGrp="1"/>
          </p:cNvSpPr>
          <p:nvPr>
            <p:ph type="dt" sz="half" idx="10"/>
          </p:nvPr>
        </p:nvSpPr>
        <p:spPr/>
        <p:txBody>
          <a:bodyPr/>
          <a:lstStyle/>
          <a:p>
            <a:fld id="{DCE7C6A2-3C46-4E7C-AC7A-BB01B612334D}" type="datetimeFigureOut">
              <a:rPr lang="it-IT" smtClean="0"/>
              <a:t>17/01/2024</a:t>
            </a:fld>
            <a:endParaRPr lang="it-IT"/>
          </a:p>
        </p:txBody>
      </p:sp>
      <p:sp>
        <p:nvSpPr>
          <p:cNvPr id="6" name="Segnaposto piè di pagina 5">
            <a:extLst>
              <a:ext uri="{FF2B5EF4-FFF2-40B4-BE49-F238E27FC236}">
                <a16:creationId xmlns:a16="http://schemas.microsoft.com/office/drawing/2014/main" id="{3A4F7F44-67C9-44F8-B0D5-85E30BCA7E4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8CE9D6F-C937-49DC-BBCD-53EC20548DE9}"/>
              </a:ext>
            </a:extLst>
          </p:cNvPr>
          <p:cNvSpPr>
            <a:spLocks noGrp="1"/>
          </p:cNvSpPr>
          <p:nvPr>
            <p:ph type="sldNum" sz="quarter" idx="12"/>
          </p:nvPr>
        </p:nvSpPr>
        <p:spPr/>
        <p:txBody>
          <a:bodyPr/>
          <a:lstStyle/>
          <a:p>
            <a:fld id="{0976CE31-A54A-4834-A061-891C7291FF5B}" type="slidenum">
              <a:rPr lang="it-IT" smtClean="0"/>
              <a:t>‹N›</a:t>
            </a:fld>
            <a:endParaRPr lang="it-IT"/>
          </a:p>
        </p:txBody>
      </p:sp>
    </p:spTree>
    <p:extLst>
      <p:ext uri="{BB962C8B-B14F-4D97-AF65-F5344CB8AC3E}">
        <p14:creationId xmlns:p14="http://schemas.microsoft.com/office/powerpoint/2010/main" val="1271569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FD37DF0-60B5-4EFD-92EF-6004774931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3847A43-2B36-42F7-9D8F-572548A48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5934BB0-2BC0-4BD9-8A61-39999877A3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7C6A2-3C46-4E7C-AC7A-BB01B612334D}" type="datetimeFigureOut">
              <a:rPr lang="it-IT" smtClean="0"/>
              <a:t>17/01/2024</a:t>
            </a:fld>
            <a:endParaRPr lang="it-IT"/>
          </a:p>
        </p:txBody>
      </p:sp>
      <p:sp>
        <p:nvSpPr>
          <p:cNvPr id="5" name="Segnaposto piè di pagina 4">
            <a:extLst>
              <a:ext uri="{FF2B5EF4-FFF2-40B4-BE49-F238E27FC236}">
                <a16:creationId xmlns:a16="http://schemas.microsoft.com/office/drawing/2014/main" id="{5802B5AC-1108-40FD-87E1-4DC15EC298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1606212-8F3D-4BEF-8A41-7161E680FC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6CE31-A54A-4834-A061-891C7291FF5B}" type="slidenum">
              <a:rPr lang="it-IT" smtClean="0"/>
              <a:t>‹N›</a:t>
            </a:fld>
            <a:endParaRPr lang="it-IT"/>
          </a:p>
        </p:txBody>
      </p:sp>
    </p:spTree>
    <p:extLst>
      <p:ext uri="{BB962C8B-B14F-4D97-AF65-F5344CB8AC3E}">
        <p14:creationId xmlns:p14="http://schemas.microsoft.com/office/powerpoint/2010/main" val="2879473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it.wikipedia.org/wiki/Giorno_della_Memoria#cite_note-3" TargetMode="External"/><Relationship Id="rId13" Type="http://schemas.openxmlformats.org/officeDocument/2006/relationships/hyperlink" Target="https://it.wikipedia.org/wiki/1945" TargetMode="External"/><Relationship Id="rId18" Type="http://schemas.openxmlformats.org/officeDocument/2006/relationships/image" Target="../media/image2.jpeg"/><Relationship Id="rId3" Type="http://schemas.openxmlformats.org/officeDocument/2006/relationships/hyperlink" Target="https://it.wikipedia.org/wiki/Giorno_della_Memoria#cite_note-1" TargetMode="External"/><Relationship Id="rId7" Type="http://schemas.openxmlformats.org/officeDocument/2006/relationships/hyperlink" Target="https://it.wikipedia.org/wiki/Giorno_della_Memoria#cite_note-2" TargetMode="External"/><Relationship Id="rId12" Type="http://schemas.openxmlformats.org/officeDocument/2006/relationships/hyperlink" Target="https://it.wikipedia.org/wiki/Campo_di_concentramento_di_Auschwitz" TargetMode="External"/><Relationship Id="rId17" Type="http://schemas.openxmlformats.org/officeDocument/2006/relationships/hyperlink" Target="https://it.wikipedia.org/wiki/Lager" TargetMode="External"/><Relationship Id="rId2" Type="http://schemas.openxmlformats.org/officeDocument/2006/relationships/image" Target="../media/image1.jpeg"/><Relationship Id="rId16" Type="http://schemas.openxmlformats.org/officeDocument/2006/relationships/hyperlink" Target="https://it.wikipedia.org/wiki/Giorno_della_Memoria#cite_note-4" TargetMode="External"/><Relationship Id="rId1" Type="http://schemas.openxmlformats.org/officeDocument/2006/relationships/slideLayout" Target="../slideLayouts/slideLayout1.xml"/><Relationship Id="rId6" Type="http://schemas.openxmlformats.org/officeDocument/2006/relationships/hyperlink" Target="https://it.wikipedia.org/wiki/Assemblea_generale_delle_Nazioni_Unite" TargetMode="External"/><Relationship Id="rId11" Type="http://schemas.openxmlformats.org/officeDocument/2006/relationships/hyperlink" Target="https://it.wikipedia.org/wiki/Germania" TargetMode="External"/><Relationship Id="rId5" Type="http://schemas.openxmlformats.org/officeDocument/2006/relationships/hyperlink" Target="https://it.wikipedia.org/wiki/Olocausto" TargetMode="External"/><Relationship Id="rId15" Type="http://schemas.openxmlformats.org/officeDocument/2006/relationships/hyperlink" Target="https://it.wikipedia.org/wiki/Polonia" TargetMode="External"/><Relationship Id="rId10" Type="http://schemas.openxmlformats.org/officeDocument/2006/relationships/hyperlink" Target="https://it.wikipedia.org/wiki/Offensiva_Vistola-Oder" TargetMode="External"/><Relationship Id="rId19" Type="http://schemas.openxmlformats.org/officeDocument/2006/relationships/image" Target="../media/image3.jpeg"/><Relationship Id="rId4" Type="http://schemas.openxmlformats.org/officeDocument/2006/relationships/hyperlink" Target="https://it.wikipedia.org/wiki/27_gennaio" TargetMode="External"/><Relationship Id="rId9" Type="http://schemas.openxmlformats.org/officeDocument/2006/relationships/hyperlink" Target="https://it.wikipedia.org/wiki/Armata_Rossa" TargetMode="External"/><Relationship Id="rId14" Type="http://schemas.openxmlformats.org/officeDocument/2006/relationships/hyperlink" Target="https://it.wikipedia.org/wiki/Unione_Sovietic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t.gariwo.net/i/202201201159_Giuseppe%20Caronia.jfif" TargetMode="External"/><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E4D615-40D9-4608-9D82-80AB46F737F8}"/>
              </a:ext>
            </a:extLst>
          </p:cNvPr>
          <p:cNvSpPr>
            <a:spLocks noGrp="1"/>
          </p:cNvSpPr>
          <p:nvPr>
            <p:ph type="ctrTitle"/>
          </p:nvPr>
        </p:nvSpPr>
        <p:spPr>
          <a:xfrm>
            <a:off x="851648" y="0"/>
            <a:ext cx="10327340" cy="1093694"/>
          </a:xfrm>
          <a:blipFill>
            <a:blip r:embed="rId2"/>
            <a:tile tx="0" ty="0" sx="100000" sy="100000" flip="none" algn="tl"/>
          </a:blipFill>
        </p:spPr>
        <p:txBody>
          <a:bodyPr/>
          <a:lstStyle/>
          <a:p>
            <a:r>
              <a:rPr lang="it-IT" dirty="0"/>
              <a:t>GIORNATA DELLA MEMORIA</a:t>
            </a:r>
          </a:p>
        </p:txBody>
      </p:sp>
      <p:sp>
        <p:nvSpPr>
          <p:cNvPr id="3" name="Sottotitolo 2">
            <a:extLst>
              <a:ext uri="{FF2B5EF4-FFF2-40B4-BE49-F238E27FC236}">
                <a16:creationId xmlns:a16="http://schemas.microsoft.com/office/drawing/2014/main" id="{50F00A8C-22AF-4027-BF7B-9C9080EF6972}"/>
              </a:ext>
            </a:extLst>
          </p:cNvPr>
          <p:cNvSpPr>
            <a:spLocks noGrp="1"/>
          </p:cNvSpPr>
          <p:nvPr>
            <p:ph type="subTitle" idx="1"/>
          </p:nvPr>
        </p:nvSpPr>
        <p:spPr>
          <a:xfrm>
            <a:off x="358588" y="1093693"/>
            <a:ext cx="7100047" cy="5697632"/>
          </a:xfrm>
        </p:spPr>
        <p:txBody>
          <a:bodyPr>
            <a:noAutofit/>
          </a:bodyPr>
          <a:lstStyle/>
          <a:p>
            <a:pPr algn="just"/>
            <a:r>
              <a:rPr lang="it-IT" sz="1800" b="0" i="0" dirty="0">
                <a:solidFill>
                  <a:srgbClr val="202122"/>
                </a:solidFill>
                <a:effectLst/>
                <a:latin typeface="Arial" panose="020B0604020202020204" pitchFamily="34" charset="0"/>
              </a:rPr>
              <a:t>Il </a:t>
            </a:r>
            <a:r>
              <a:rPr lang="it-IT" sz="1800" b="1" i="0" dirty="0">
                <a:solidFill>
                  <a:srgbClr val="202122"/>
                </a:solidFill>
                <a:effectLst/>
                <a:latin typeface="Arial" panose="020B0604020202020204" pitchFamily="34" charset="0"/>
              </a:rPr>
              <a:t>Giorno della Memoria</a:t>
            </a:r>
            <a:r>
              <a:rPr lang="it-IT" sz="1800" b="0" i="0" u="none" strike="noStrike" baseline="30000" dirty="0">
                <a:solidFill>
                  <a:srgbClr val="0645AD"/>
                </a:solidFill>
                <a:effectLst/>
                <a:latin typeface="Arial" panose="020B0604020202020204" pitchFamily="34" charset="0"/>
                <a:hlinkClick r:id="rId3"/>
              </a:rPr>
              <a:t>[1]</a:t>
            </a:r>
            <a:r>
              <a:rPr lang="it-IT" sz="1800" b="0" i="0" dirty="0">
                <a:solidFill>
                  <a:srgbClr val="202122"/>
                </a:solidFill>
                <a:effectLst/>
                <a:latin typeface="Arial" panose="020B0604020202020204" pitchFamily="34" charset="0"/>
              </a:rPr>
              <a:t> è una ricorrenza internazionale, celebrata il </a:t>
            </a:r>
            <a:r>
              <a:rPr lang="it-IT" sz="1800" b="0" i="0" u="none" strike="noStrike" dirty="0">
                <a:solidFill>
                  <a:srgbClr val="0645AD"/>
                </a:solidFill>
                <a:effectLst/>
                <a:latin typeface="Arial" panose="020B0604020202020204" pitchFamily="34" charset="0"/>
                <a:hlinkClick r:id="rId4" tooltip="27 gennaio"/>
              </a:rPr>
              <a:t>27 gennaio</a:t>
            </a:r>
            <a:r>
              <a:rPr lang="it-IT" sz="1800" b="0" i="0" dirty="0">
                <a:solidFill>
                  <a:srgbClr val="202122"/>
                </a:solidFill>
                <a:effectLst/>
                <a:latin typeface="Arial" panose="020B0604020202020204" pitchFamily="34" charset="0"/>
              </a:rPr>
              <a:t> di ogni anno come giornata per commemorare le vittime dell'</a:t>
            </a:r>
            <a:r>
              <a:rPr lang="it-IT" sz="1800" b="0" i="0" u="none" strike="noStrike" dirty="0">
                <a:solidFill>
                  <a:srgbClr val="0645AD"/>
                </a:solidFill>
                <a:effectLst/>
                <a:latin typeface="Arial" panose="020B0604020202020204" pitchFamily="34" charset="0"/>
                <a:hlinkClick r:id="rId5" tooltip="Olocausto"/>
              </a:rPr>
              <a:t>Olocausto</a:t>
            </a:r>
            <a:r>
              <a:rPr lang="it-IT" sz="1800" b="0" i="0" dirty="0">
                <a:solidFill>
                  <a:srgbClr val="202122"/>
                </a:solidFill>
                <a:effectLst/>
                <a:latin typeface="Arial" panose="020B0604020202020204" pitchFamily="34" charset="0"/>
              </a:rPr>
              <a:t>. È stato così designato dalla risoluzione  dell'</a:t>
            </a:r>
            <a:r>
              <a:rPr lang="it-IT" sz="1800" b="0" i="0" u="none" strike="noStrike" dirty="0">
                <a:solidFill>
                  <a:srgbClr val="0645AD"/>
                </a:solidFill>
                <a:effectLst/>
                <a:latin typeface="Arial" panose="020B0604020202020204" pitchFamily="34" charset="0"/>
                <a:hlinkClick r:id="rId6" tooltip="Assemblea generale delle Nazioni Unite"/>
              </a:rPr>
              <a:t>Assemblea generale delle Nazioni Unite</a:t>
            </a:r>
            <a:r>
              <a:rPr lang="it-IT" sz="1800" b="0" i="0" dirty="0">
                <a:solidFill>
                  <a:srgbClr val="202122"/>
                </a:solidFill>
                <a:effectLst/>
                <a:latin typeface="Arial" panose="020B0604020202020204" pitchFamily="34" charset="0"/>
              </a:rPr>
              <a:t> del 1º novembre 2005 durante la 42ª riunione plenaria</a:t>
            </a:r>
            <a:r>
              <a:rPr lang="it-IT" sz="1800" b="0" i="0" u="none" strike="noStrike" baseline="30000" dirty="0">
                <a:solidFill>
                  <a:srgbClr val="0645AD"/>
                </a:solidFill>
                <a:effectLst/>
                <a:latin typeface="Arial" panose="020B0604020202020204" pitchFamily="34" charset="0"/>
                <a:hlinkClick r:id="rId7"/>
              </a:rPr>
              <a:t>[2]</a:t>
            </a:r>
            <a:r>
              <a:rPr lang="it-IT" sz="1800" b="0" i="0" dirty="0">
                <a:solidFill>
                  <a:srgbClr val="202122"/>
                </a:solidFill>
                <a:effectLst/>
                <a:latin typeface="Arial" panose="020B0604020202020204" pitchFamily="34" charset="0"/>
              </a:rPr>
              <a:t>.  La risoluzione fu preceduta da una sessione speciale tenuta il 24 gennaio 2005 durante la quale l'Assemblea generale delle Nazioni Unite celebrò il sessantesimo anniversario della liberazione dei campi di concentramento nazisti e la fine dell'Olocausto</a:t>
            </a:r>
            <a:r>
              <a:rPr lang="it-IT" sz="1800" b="0" i="0" u="none" strike="noStrike" baseline="30000" dirty="0">
                <a:solidFill>
                  <a:srgbClr val="0645AD"/>
                </a:solidFill>
                <a:effectLst/>
                <a:latin typeface="Arial" panose="020B0604020202020204" pitchFamily="34" charset="0"/>
                <a:hlinkClick r:id="rId8"/>
              </a:rPr>
              <a:t>[3]</a:t>
            </a:r>
            <a:r>
              <a:rPr lang="it-IT" sz="1800" b="0" i="0" dirty="0">
                <a:solidFill>
                  <a:srgbClr val="202122"/>
                </a:solidFill>
                <a:effectLst/>
                <a:latin typeface="Arial" panose="020B0604020202020204" pitchFamily="34" charset="0"/>
              </a:rPr>
              <a:t>.</a:t>
            </a:r>
          </a:p>
          <a:p>
            <a:pPr algn="just"/>
            <a:r>
              <a:rPr lang="it-IT" sz="1800" b="0" i="0" dirty="0">
                <a:solidFill>
                  <a:srgbClr val="202122"/>
                </a:solidFill>
                <a:effectLst/>
                <a:latin typeface="Arial" panose="020B0604020202020204" pitchFamily="34" charset="0"/>
              </a:rPr>
              <a:t>Si è stabilito di celebrare il Giorno della Memoria ogni 27 gennaio perché in quel giorno del 1945 le truppe dell'</a:t>
            </a:r>
            <a:r>
              <a:rPr lang="it-IT" sz="1800" b="0" i="0" u="none" strike="noStrike" dirty="0">
                <a:solidFill>
                  <a:srgbClr val="0645AD"/>
                </a:solidFill>
                <a:effectLst/>
                <a:latin typeface="Arial" panose="020B0604020202020204" pitchFamily="34" charset="0"/>
                <a:hlinkClick r:id="rId9" tooltip="Armata Rossa"/>
              </a:rPr>
              <a:t>Armata Rossa</a:t>
            </a:r>
            <a:r>
              <a:rPr lang="it-IT" sz="1800" b="0" i="0" dirty="0">
                <a:solidFill>
                  <a:srgbClr val="202122"/>
                </a:solidFill>
                <a:effectLst/>
                <a:latin typeface="Arial" panose="020B0604020202020204" pitchFamily="34" charset="0"/>
              </a:rPr>
              <a:t>, impegnate nella </a:t>
            </a:r>
            <a:r>
              <a:rPr lang="it-IT" sz="1800" b="0" i="0" u="none" strike="noStrike" dirty="0">
                <a:solidFill>
                  <a:srgbClr val="0645AD"/>
                </a:solidFill>
                <a:effectLst/>
                <a:latin typeface="Arial" panose="020B0604020202020204" pitchFamily="34" charset="0"/>
                <a:hlinkClick r:id="rId10" tooltip="Offensiva Vistola-Oder"/>
              </a:rPr>
              <a:t>offensiva Vistola-Oder</a:t>
            </a:r>
            <a:r>
              <a:rPr lang="it-IT" sz="1800" b="0" i="0" dirty="0">
                <a:solidFill>
                  <a:srgbClr val="202122"/>
                </a:solidFill>
                <a:effectLst/>
                <a:latin typeface="Arial" panose="020B0604020202020204" pitchFamily="34" charset="0"/>
              </a:rPr>
              <a:t> in direzione della </a:t>
            </a:r>
            <a:r>
              <a:rPr lang="it-IT" sz="1800" b="0" i="0" u="none" strike="noStrike" dirty="0">
                <a:solidFill>
                  <a:srgbClr val="0645AD"/>
                </a:solidFill>
                <a:effectLst/>
                <a:latin typeface="Arial" panose="020B0604020202020204" pitchFamily="34" charset="0"/>
                <a:hlinkClick r:id="rId11" tooltip="Germania"/>
              </a:rPr>
              <a:t>Germania</a:t>
            </a:r>
            <a:r>
              <a:rPr lang="it-IT" sz="1800" b="0" i="0" dirty="0">
                <a:solidFill>
                  <a:srgbClr val="202122"/>
                </a:solidFill>
                <a:effectLst/>
                <a:latin typeface="Arial" panose="020B0604020202020204" pitchFamily="34" charset="0"/>
              </a:rPr>
              <a:t>, liberarono il </a:t>
            </a:r>
            <a:r>
              <a:rPr lang="it-IT" sz="1800" b="0" i="0" u="none" strike="noStrike" dirty="0">
                <a:solidFill>
                  <a:srgbClr val="0645AD"/>
                </a:solidFill>
                <a:effectLst/>
                <a:latin typeface="Arial" panose="020B0604020202020204" pitchFamily="34" charset="0"/>
                <a:hlinkClick r:id="rId12" tooltip="Campo di concentramento di Auschwitz"/>
              </a:rPr>
              <a:t>campo di concentramento di Auschwitz</a:t>
            </a:r>
            <a:r>
              <a:rPr lang="it-IT" sz="1800" b="0" i="0" dirty="0">
                <a:solidFill>
                  <a:srgbClr val="202122"/>
                </a:solidFill>
                <a:effectLst/>
                <a:latin typeface="Arial" panose="020B0604020202020204" pitchFamily="34" charset="0"/>
              </a:rPr>
              <a:t>.</a:t>
            </a:r>
          </a:p>
          <a:p>
            <a:pPr algn="just"/>
            <a:endParaRPr lang="it-IT" sz="1800" dirty="0"/>
          </a:p>
        </p:txBody>
      </p:sp>
      <p:sp>
        <p:nvSpPr>
          <p:cNvPr id="10" name="CasellaDiTesto 9">
            <a:extLst>
              <a:ext uri="{FF2B5EF4-FFF2-40B4-BE49-F238E27FC236}">
                <a16:creationId xmlns:a16="http://schemas.microsoft.com/office/drawing/2014/main" id="{1FCD125A-F55C-47C5-9F08-09BDFC9CFD48}"/>
              </a:ext>
            </a:extLst>
          </p:cNvPr>
          <p:cNvSpPr txBox="1"/>
          <p:nvPr/>
        </p:nvSpPr>
        <p:spPr>
          <a:xfrm>
            <a:off x="358587" y="4646474"/>
            <a:ext cx="7100047" cy="1754326"/>
          </a:xfrm>
          <a:prstGeom prst="rect">
            <a:avLst/>
          </a:prstGeom>
          <a:noFill/>
        </p:spPr>
        <p:txBody>
          <a:bodyPr wrap="square">
            <a:spAutoFit/>
          </a:bodyPr>
          <a:lstStyle/>
          <a:p>
            <a:pPr algn="just"/>
            <a:r>
              <a:rPr lang="it-IT" b="0" i="0" dirty="0">
                <a:solidFill>
                  <a:srgbClr val="202122"/>
                </a:solidFill>
                <a:effectLst/>
                <a:latin typeface="Arial" panose="020B0604020202020204" pitchFamily="34" charset="0"/>
              </a:rPr>
              <a:t>Il 27 gennaio </a:t>
            </a:r>
            <a:r>
              <a:rPr lang="it-IT" b="0" i="0" u="none" strike="noStrike" dirty="0">
                <a:solidFill>
                  <a:srgbClr val="0645AD"/>
                </a:solidFill>
                <a:effectLst/>
                <a:latin typeface="Arial" panose="020B0604020202020204" pitchFamily="34" charset="0"/>
                <a:hlinkClick r:id="rId13" tooltip="1945"/>
              </a:rPr>
              <a:t>1945</a:t>
            </a:r>
            <a:r>
              <a:rPr lang="it-IT" b="0" i="0" dirty="0">
                <a:solidFill>
                  <a:srgbClr val="202122"/>
                </a:solidFill>
                <a:effectLst/>
                <a:latin typeface="Arial" panose="020B0604020202020204" pitchFamily="34" charset="0"/>
              </a:rPr>
              <a:t> le truppe </a:t>
            </a:r>
            <a:r>
              <a:rPr lang="it-IT" b="0" i="0" u="none" strike="noStrike" dirty="0">
                <a:solidFill>
                  <a:srgbClr val="0645AD"/>
                </a:solidFill>
                <a:effectLst/>
                <a:latin typeface="Arial" panose="020B0604020202020204" pitchFamily="34" charset="0"/>
                <a:hlinkClick r:id="rId14" tooltip="Unione Sovietica"/>
              </a:rPr>
              <a:t>sovietiche</a:t>
            </a:r>
            <a:r>
              <a:rPr lang="it-IT" b="0" i="0" dirty="0">
                <a:solidFill>
                  <a:srgbClr val="202122"/>
                </a:solidFill>
                <a:effectLst/>
                <a:latin typeface="Arial" panose="020B0604020202020204" pitchFamily="34" charset="0"/>
              </a:rPr>
              <a:t> della 60ª Armata arrivarono per prime presso la città </a:t>
            </a:r>
            <a:r>
              <a:rPr lang="it-IT" b="0" i="0" u="none" strike="noStrike" dirty="0">
                <a:solidFill>
                  <a:srgbClr val="0645AD"/>
                </a:solidFill>
                <a:effectLst/>
                <a:latin typeface="Arial" panose="020B0604020202020204" pitchFamily="34" charset="0"/>
                <a:hlinkClick r:id="rId15" tooltip="Polonia"/>
              </a:rPr>
              <a:t>polacca</a:t>
            </a:r>
            <a:r>
              <a:rPr lang="it-IT" b="0" i="0" dirty="0">
                <a:solidFill>
                  <a:srgbClr val="202122"/>
                </a:solidFill>
                <a:effectLst/>
                <a:latin typeface="Arial" panose="020B0604020202020204" pitchFamily="34" charset="0"/>
              </a:rPr>
              <a:t> di </a:t>
            </a:r>
            <a:r>
              <a:rPr lang="it-IT" b="0" i="1" dirty="0">
                <a:solidFill>
                  <a:srgbClr val="202122"/>
                </a:solidFill>
                <a:effectLst/>
                <a:latin typeface="Arial" panose="020B0604020202020204" pitchFamily="34" charset="0"/>
              </a:rPr>
              <a:t>Auschwitz</a:t>
            </a:r>
            <a:r>
              <a:rPr lang="it-IT" b="0" i="0" dirty="0">
                <a:solidFill>
                  <a:srgbClr val="202122"/>
                </a:solidFill>
                <a:effectLst/>
                <a:latin typeface="Arial" panose="020B0604020202020204" pitchFamily="34" charset="0"/>
              </a:rPr>
              <a:t>, scoprendo il vicino </a:t>
            </a:r>
            <a:r>
              <a:rPr lang="it-IT" b="0" i="0" u="none" strike="noStrike" dirty="0">
                <a:solidFill>
                  <a:srgbClr val="0645AD"/>
                </a:solidFill>
                <a:effectLst/>
                <a:latin typeface="Arial" panose="020B0604020202020204" pitchFamily="34" charset="0"/>
                <a:hlinkClick r:id="rId12" tooltip="Campo di concentramento di Auschwitz"/>
              </a:rPr>
              <a:t>campo di concentramento</a:t>
            </a:r>
            <a:r>
              <a:rPr lang="it-IT" b="0" i="0" dirty="0">
                <a:solidFill>
                  <a:srgbClr val="202122"/>
                </a:solidFill>
                <a:effectLst/>
                <a:latin typeface="Arial" panose="020B0604020202020204" pitchFamily="34" charset="0"/>
              </a:rPr>
              <a:t> e liberandone i superstiti</a:t>
            </a:r>
            <a:r>
              <a:rPr lang="it-IT" b="0" i="0" u="none" strike="noStrike" baseline="30000" dirty="0">
                <a:solidFill>
                  <a:srgbClr val="0645AD"/>
                </a:solidFill>
                <a:effectLst/>
                <a:latin typeface="Arial" panose="020B0604020202020204" pitchFamily="34" charset="0"/>
                <a:hlinkClick r:id="rId16"/>
              </a:rPr>
              <a:t>[4]</a:t>
            </a:r>
            <a:r>
              <a:rPr lang="it-IT" b="0" i="0" dirty="0">
                <a:solidFill>
                  <a:srgbClr val="202122"/>
                </a:solidFill>
                <a:effectLst/>
                <a:latin typeface="Arial" panose="020B0604020202020204" pitchFamily="34" charset="0"/>
              </a:rPr>
              <a:t>. </a:t>
            </a:r>
          </a:p>
          <a:p>
            <a:pPr algn="just"/>
            <a:r>
              <a:rPr lang="it-IT" b="0" i="0" dirty="0">
                <a:solidFill>
                  <a:srgbClr val="202122"/>
                </a:solidFill>
                <a:effectLst/>
                <a:latin typeface="Arial" panose="020B0604020202020204" pitchFamily="34" charset="0"/>
              </a:rPr>
              <a:t>L'apertura dei cancelli di </a:t>
            </a:r>
            <a:r>
              <a:rPr lang="it-IT" b="0" i="0" u="none" strike="noStrike" dirty="0">
                <a:solidFill>
                  <a:srgbClr val="0645AD"/>
                </a:solidFill>
                <a:effectLst/>
                <a:latin typeface="Arial" panose="020B0604020202020204" pitchFamily="34" charset="0"/>
                <a:hlinkClick r:id="rId12" tooltip="Campo di concentramento di Auschwitz"/>
              </a:rPr>
              <a:t>Auschwitz</a:t>
            </a:r>
            <a:r>
              <a:rPr lang="it-IT" b="0" i="0" dirty="0">
                <a:solidFill>
                  <a:srgbClr val="202122"/>
                </a:solidFill>
                <a:effectLst/>
                <a:latin typeface="Arial" panose="020B0604020202020204" pitchFamily="34" charset="0"/>
              </a:rPr>
              <a:t> mostrò al mondo intero non solo molti testimoni della tragedia, ma anche strumenti di tortura e annientamento utilizzati in quel </a:t>
            </a:r>
            <a:r>
              <a:rPr lang="it-IT" b="0" i="0" u="none" strike="noStrike" dirty="0">
                <a:solidFill>
                  <a:srgbClr val="0645AD"/>
                </a:solidFill>
                <a:effectLst/>
                <a:latin typeface="Arial" panose="020B0604020202020204" pitchFamily="34" charset="0"/>
                <a:hlinkClick r:id="rId17" tooltip="Lager"/>
              </a:rPr>
              <a:t>lager</a:t>
            </a:r>
            <a:r>
              <a:rPr lang="it-IT" b="0" i="0" dirty="0">
                <a:solidFill>
                  <a:srgbClr val="202122"/>
                </a:solidFill>
                <a:effectLst/>
                <a:latin typeface="Arial" panose="020B0604020202020204" pitchFamily="34" charset="0"/>
              </a:rPr>
              <a:t> nazista.</a:t>
            </a:r>
          </a:p>
        </p:txBody>
      </p:sp>
      <p:pic>
        <p:nvPicPr>
          <p:cNvPr id="1030" name="Picture 6" descr="undefined">
            <a:extLst>
              <a:ext uri="{FF2B5EF4-FFF2-40B4-BE49-F238E27FC236}">
                <a16:creationId xmlns:a16="http://schemas.microsoft.com/office/drawing/2014/main" id="{7CED6AA5-6A5D-4A74-9249-E88F67F93161}"/>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667065" y="1093694"/>
            <a:ext cx="4078942" cy="256773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Giornata della Memoria 2021 | Comune di Mediglia">
            <a:extLst>
              <a:ext uri="{FF2B5EF4-FFF2-40B4-BE49-F238E27FC236}">
                <a16:creationId xmlns:a16="http://schemas.microsoft.com/office/drawing/2014/main" id="{C792A56D-8E87-4F32-AA34-7118122AE19E}"/>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667065" y="3746980"/>
            <a:ext cx="4078942" cy="2901470"/>
          </a:xfrm>
          <a:prstGeom prst="rect">
            <a:avLst/>
          </a:prstGeom>
          <a:noFill/>
          <a:extLst>
            <a:ext uri="{909E8E84-426E-40DD-AFC4-6F175D3DCCD1}">
              <a14:hiddenFill xmlns:a14="http://schemas.microsoft.com/office/drawing/2010/main">
                <a:solidFill>
                  <a:srgbClr val="FFFFFF"/>
                </a:solidFill>
              </a14:hiddenFill>
            </a:ext>
          </a:extLst>
        </p:spPr>
      </p:pic>
      <p:sp>
        <p:nvSpPr>
          <p:cNvPr id="7" name="Titolo 1">
            <a:extLst>
              <a:ext uri="{FF2B5EF4-FFF2-40B4-BE49-F238E27FC236}">
                <a16:creationId xmlns:a16="http://schemas.microsoft.com/office/drawing/2014/main" id="{0FC6E8C2-87AF-4D05-9922-278473795E21}"/>
              </a:ext>
            </a:extLst>
          </p:cNvPr>
          <p:cNvSpPr txBox="1">
            <a:spLocks/>
          </p:cNvSpPr>
          <p:nvPr/>
        </p:nvSpPr>
        <p:spPr>
          <a:xfrm>
            <a:off x="171450" y="6432518"/>
            <a:ext cx="1196227" cy="29527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1200" dirty="0"/>
              <a:t>CLASSE: 3° L</a:t>
            </a:r>
          </a:p>
        </p:txBody>
      </p:sp>
    </p:spTree>
    <p:extLst>
      <p:ext uri="{BB962C8B-B14F-4D97-AF65-F5344CB8AC3E}">
        <p14:creationId xmlns:p14="http://schemas.microsoft.com/office/powerpoint/2010/main" val="1049567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E4D615-40D9-4608-9D82-80AB46F737F8}"/>
              </a:ext>
            </a:extLst>
          </p:cNvPr>
          <p:cNvSpPr>
            <a:spLocks noGrp="1"/>
          </p:cNvSpPr>
          <p:nvPr>
            <p:ph type="ctrTitle"/>
          </p:nvPr>
        </p:nvSpPr>
        <p:spPr>
          <a:xfrm>
            <a:off x="851648" y="0"/>
            <a:ext cx="10327340" cy="1057275"/>
          </a:xfrm>
        </p:spPr>
        <p:txBody>
          <a:bodyPr/>
          <a:lstStyle/>
          <a:p>
            <a:r>
              <a:rPr lang="it-IT" dirty="0"/>
              <a:t>CALOGERO MARRONE</a:t>
            </a:r>
          </a:p>
        </p:txBody>
      </p:sp>
      <p:sp>
        <p:nvSpPr>
          <p:cNvPr id="3" name="Rectangle 1">
            <a:extLst>
              <a:ext uri="{FF2B5EF4-FFF2-40B4-BE49-F238E27FC236}">
                <a16:creationId xmlns:a16="http://schemas.microsoft.com/office/drawing/2014/main" id="{3546F966-D950-4C70-87C4-FC51BAA2CD24}"/>
              </a:ext>
            </a:extLst>
          </p:cNvPr>
          <p:cNvSpPr>
            <a:spLocks noChangeArrowheads="1"/>
          </p:cNvSpPr>
          <p:nvPr/>
        </p:nvSpPr>
        <p:spPr bwMode="auto">
          <a:xfrm>
            <a:off x="171450" y="1307211"/>
            <a:ext cx="8705850" cy="5170646"/>
          </a:xfrm>
          <a:prstGeom prst="rect">
            <a:avLst/>
          </a:prstGeom>
          <a:blipFill>
            <a:blip r:embed="rId2"/>
            <a:tile tx="0" ty="0" sx="100000" sy="100000" flip="none" algn="tl"/>
          </a:blipFill>
          <a:ln>
            <a:noFill/>
          </a:ln>
          <a:effectLst/>
        </p:spPr>
        <p:txBody>
          <a:bodyPr vert="horz" wrap="square" lIns="0" tIns="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dirty="0">
                <a:ln>
                  <a:noFill/>
                </a:ln>
                <a:solidFill>
                  <a:srgbClr val="006633"/>
                </a:solidFill>
                <a:effectLst/>
                <a:latin typeface="Economica"/>
              </a:rPr>
              <a:t>CALOGERO MARRONE (1889 - 1945)</a:t>
            </a:r>
            <a:endParaRPr kumimoji="0" lang="it-IT" altLang="it-IT" sz="1400" b="0" i="0" u="none" strike="noStrike" cap="none" normalizeH="0" baseline="0" dirty="0">
              <a:ln>
                <a:noFill/>
              </a:ln>
              <a:solidFill>
                <a:srgbClr val="333333"/>
              </a:solidFill>
              <a:effectLst/>
              <a:latin typeface="Economic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tx1"/>
                </a:solidFill>
                <a:effectLst/>
              </a:rPr>
              <a:t>     </a:t>
            </a:r>
            <a:endParaRPr kumimoji="0" lang="it-IT" altLang="it-IT" sz="1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Arial" panose="020B0604020202020204" pitchFamily="34" charset="0"/>
              </a:rPr>
              <a:t>Calogero Marrone nasce a Favara, in Sicilia il 12 maggio 1889. Nel 1931 si trasferisce in Lombardia con la moglie e i quattro figli, dopo aver vinto un concorso per applicato comunale a Varese. Dopo pochi anni, per le sue elevate capacità professionali e per la sua dedizione al servizio pubblico, diventa capo dell’Ufficio anagrafe di Varese. In questa veste, durante l’occupazione nazifascista, Marrone (che faceva parte del</a:t>
            </a:r>
            <a:r>
              <a:rPr kumimoji="0" lang="it-IT" altLang="it-IT" sz="1400" b="1" i="0" u="none" strike="noStrike" cap="none" normalizeH="0" baseline="0" dirty="0">
                <a:ln>
                  <a:noFill/>
                </a:ln>
                <a:solidFill>
                  <a:srgbClr val="333333"/>
                </a:solidFill>
                <a:effectLst/>
                <a:latin typeface="Arial" panose="020B0604020202020204" pitchFamily="34" charset="0"/>
              </a:rPr>
              <a:t> gruppo partigiano "5 Giornate del San Martino"</a:t>
            </a:r>
            <a:r>
              <a:rPr kumimoji="0" lang="it-IT" altLang="it-IT" sz="1400" b="0" i="0" u="none" strike="noStrike" cap="none" normalizeH="0" baseline="0" dirty="0">
                <a:ln>
                  <a:noFill/>
                </a:ln>
                <a:solidFill>
                  <a:srgbClr val="333333"/>
                </a:solidFill>
                <a:effectLst/>
                <a:latin typeface="Arial" panose="020B0604020202020204" pitchFamily="34" charset="0"/>
              </a:rPr>
              <a:t>), rilascia centinaia e centinaia di documenti d’identità falsi a ebrei e antifascisti, che in quel periodo cercavano di attraversare il confine svizzero, permettendo loro di salvarsi.</a:t>
            </a:r>
            <a:br>
              <a:rPr kumimoji="0" lang="it-IT" altLang="it-IT" sz="1400" b="0" i="0" u="none" strike="noStrike" cap="none" normalizeH="0" baseline="0" dirty="0">
                <a:ln>
                  <a:noFill/>
                </a:ln>
                <a:solidFill>
                  <a:srgbClr val="333333"/>
                </a:solidFill>
                <a:effectLst/>
                <a:latin typeface="Arial" panose="020B0604020202020204" pitchFamily="34" charset="0"/>
              </a:rPr>
            </a:br>
            <a:r>
              <a:rPr kumimoji="0" lang="it-IT" altLang="it-IT" sz="1400" b="0" i="0" u="none" strike="noStrike" cap="none" normalizeH="0" baseline="0" dirty="0">
                <a:ln>
                  <a:noFill/>
                </a:ln>
                <a:solidFill>
                  <a:srgbClr val="333333"/>
                </a:solidFill>
                <a:effectLst/>
                <a:latin typeface="Arial" panose="020B0604020202020204" pitchFamily="34" charset="0"/>
              </a:rPr>
              <a:t>Tradito da un delatore, non vuole fuggire in Svizzera, nonostante don Luigi Locatelli canonico della Basilica di San Vittore, l'avesse avvisato dell'imminente arrivo dei nazisti.</a:t>
            </a:r>
            <a:endParaRPr kumimoji="0" lang="it-IT" altLang="it-IT" sz="1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Arial" panose="020B0604020202020204" pitchFamily="34" charset="0"/>
              </a:rPr>
              <a:t>Il 7 gennaio 1944 viene arrestato da ufficiali della Guardia di Frontiera tedesca e torturato nel </a:t>
            </a:r>
            <a:r>
              <a:rPr kumimoji="0" lang="it-IT" altLang="it-IT" sz="1400" b="1" i="0" u="none" strike="noStrike" cap="none" normalizeH="0" baseline="0" dirty="0">
                <a:ln>
                  <a:noFill/>
                </a:ln>
                <a:solidFill>
                  <a:srgbClr val="333333"/>
                </a:solidFill>
                <a:effectLst/>
                <a:latin typeface="Arial" panose="020B0604020202020204" pitchFamily="34" charset="0"/>
              </a:rPr>
              <a:t>carcere di Varese</a:t>
            </a:r>
            <a:r>
              <a:rPr kumimoji="0" lang="it-IT" altLang="it-IT" sz="1400" b="0" i="0" u="none" strike="noStrike" cap="none" normalizeH="0" baseline="0" dirty="0">
                <a:ln>
                  <a:noFill/>
                </a:ln>
                <a:solidFill>
                  <a:srgbClr val="333333"/>
                </a:solidFill>
                <a:effectLst/>
                <a:latin typeface="Arial" panose="020B0604020202020204" pitchFamily="34" charset="0"/>
              </a:rPr>
              <a:t>, ma non rivela nulla ai suoi carnefici. Trasferito da un carcere all’altro, dopo una sosta nel </a:t>
            </a:r>
            <a:r>
              <a:rPr kumimoji="0" lang="it-IT" altLang="it-IT" sz="1400" b="1" i="0" u="none" strike="noStrike" cap="none" normalizeH="0" baseline="0" dirty="0">
                <a:ln>
                  <a:noFill/>
                </a:ln>
                <a:solidFill>
                  <a:srgbClr val="333333"/>
                </a:solidFill>
                <a:effectLst/>
                <a:latin typeface="Arial" panose="020B0604020202020204" pitchFamily="34" charset="0"/>
              </a:rPr>
              <a:t>lager di Bolzano-Gries</a:t>
            </a:r>
            <a:r>
              <a:rPr kumimoji="0" lang="it-IT" altLang="it-IT" sz="1400" b="0" i="0" u="none" strike="noStrike" cap="none" normalizeH="0" baseline="0" dirty="0">
                <a:ln>
                  <a:noFill/>
                </a:ln>
                <a:solidFill>
                  <a:srgbClr val="333333"/>
                </a:solidFill>
                <a:effectLst/>
                <a:latin typeface="Arial" panose="020B0604020202020204" pitchFamily="34" charset="0"/>
              </a:rPr>
              <a:t>, viene portato nel campo di sterminio di </a:t>
            </a:r>
            <a:r>
              <a:rPr kumimoji="0" lang="it-IT" altLang="it-IT" sz="1400" b="1" i="0" u="none" strike="noStrike" cap="none" normalizeH="0" baseline="0" dirty="0">
                <a:ln>
                  <a:noFill/>
                </a:ln>
                <a:solidFill>
                  <a:srgbClr val="333333"/>
                </a:solidFill>
                <a:effectLst/>
                <a:latin typeface="Arial" panose="020B0604020202020204" pitchFamily="34" charset="0"/>
              </a:rPr>
              <a:t>Dachau</a:t>
            </a:r>
            <a:r>
              <a:rPr kumimoji="0" lang="it-IT" altLang="it-IT" sz="1400" b="0" i="0" u="none" strike="noStrike" cap="none" normalizeH="0" baseline="0" dirty="0">
                <a:ln>
                  <a:noFill/>
                </a:ln>
                <a:solidFill>
                  <a:srgbClr val="333333"/>
                </a:solidFill>
                <a:effectLst/>
                <a:latin typeface="Arial" panose="020B0604020202020204" pitchFamily="34" charset="0"/>
              </a:rPr>
              <a:t>, dove muore, ufficialmente di tifo, il 15 febbraio 1945. </a:t>
            </a:r>
            <a:endParaRPr kumimoji="0" lang="it-IT" altLang="it-IT" sz="1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Arial" panose="020B0604020202020204" pitchFamily="34" charset="0"/>
              </a:rPr>
              <a:t>Segretario della locale </a:t>
            </a:r>
            <a:r>
              <a:rPr kumimoji="0" lang="it-IT" altLang="it-IT" sz="1400" b="0" i="1" u="none" strike="noStrike" cap="none" normalizeH="0" baseline="0" dirty="0">
                <a:ln>
                  <a:noFill/>
                </a:ln>
                <a:solidFill>
                  <a:srgbClr val="333333"/>
                </a:solidFill>
                <a:effectLst/>
                <a:latin typeface="Arial" panose="020B0604020202020204" pitchFamily="34" charset="0"/>
              </a:rPr>
              <a:t>Sezione combattenti e reduci</a:t>
            </a:r>
            <a:r>
              <a:rPr kumimoji="0" lang="it-IT" altLang="it-IT" sz="1400" b="0" i="0" u="none" strike="noStrike" cap="none" normalizeH="0" baseline="0" dirty="0">
                <a:ln>
                  <a:noFill/>
                </a:ln>
                <a:solidFill>
                  <a:srgbClr val="333333"/>
                </a:solidFill>
                <a:effectLst/>
                <a:latin typeface="Arial" panose="020B0604020202020204" pitchFamily="34" charset="0"/>
              </a:rPr>
              <a:t> del paese agrigentino come sergente della prima guerra mondiale, Calogero Marrone non si era trasferito a Varese semplicemente per lavoro, ma soprattutto perché il suo antifascismo era inviso ai notabili del paese. </a:t>
            </a:r>
            <a:endParaRPr kumimoji="0" lang="it-IT" altLang="it-IT" sz="1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Arial" panose="020B0604020202020204" pitchFamily="34" charset="0"/>
              </a:rPr>
              <a:t>A Varese, davanti all’</a:t>
            </a:r>
            <a:r>
              <a:rPr kumimoji="0" lang="it-IT" altLang="it-IT" sz="1400" b="1" i="0" u="none" strike="noStrike" cap="none" normalizeH="0" baseline="0" dirty="0">
                <a:ln>
                  <a:noFill/>
                </a:ln>
                <a:solidFill>
                  <a:srgbClr val="333333"/>
                </a:solidFill>
                <a:effectLst/>
                <a:latin typeface="Arial" panose="020B0604020202020204" pitchFamily="34" charset="0"/>
              </a:rPr>
              <a:t>Ufficio Anagrafe di Palazzo Estense</a:t>
            </a:r>
            <a:r>
              <a:rPr kumimoji="0" lang="it-IT" altLang="it-IT" sz="1400" b="0" i="0" u="none" strike="noStrike" cap="none" normalizeH="0" baseline="0" dirty="0">
                <a:ln>
                  <a:noFill/>
                </a:ln>
                <a:solidFill>
                  <a:srgbClr val="333333"/>
                </a:solidFill>
                <a:effectLst/>
                <a:latin typeface="Arial" panose="020B0604020202020204" pitchFamily="34" charset="0"/>
              </a:rPr>
              <a:t>, c’è una targa che lo ricorda.</a:t>
            </a:r>
            <a:endParaRPr kumimoji="0" lang="it-IT" altLang="it-IT" sz="1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Arial" panose="020B0604020202020204" pitchFamily="34" charset="0"/>
              </a:rPr>
              <a:t>Nel gennaio 2003, nella </a:t>
            </a:r>
            <a:r>
              <a:rPr kumimoji="0" lang="it-IT" altLang="it-IT" sz="1400" b="0" i="1" u="none" strike="noStrike" cap="none" normalizeH="0" baseline="0" dirty="0">
                <a:ln>
                  <a:noFill/>
                </a:ln>
                <a:solidFill>
                  <a:srgbClr val="333333"/>
                </a:solidFill>
                <a:effectLst/>
                <a:latin typeface="Arial" panose="020B0604020202020204" pitchFamily="34" charset="0"/>
              </a:rPr>
              <a:t>Giornata della Memoria</a:t>
            </a:r>
            <a:r>
              <a:rPr kumimoji="0" lang="it-IT" altLang="it-IT" sz="1400" b="0" i="0" u="none" strike="noStrike" cap="none" normalizeH="0" baseline="0" dirty="0">
                <a:ln>
                  <a:noFill/>
                </a:ln>
                <a:solidFill>
                  <a:srgbClr val="333333"/>
                </a:solidFill>
                <a:effectLst/>
                <a:latin typeface="Arial" panose="020B0604020202020204" pitchFamily="34" charset="0"/>
              </a:rPr>
              <a:t>, tre querce sono state messe a dimora nel Parco di Monte Po a Catania. Gli alberi sono stati dedicati, oltre che a Calogero Marrone, anche a Giorgio Perlasca e a Giovanni Palatucci, riconosciuti </a:t>
            </a:r>
            <a:r>
              <a:rPr kumimoji="0" lang="it-IT" altLang="it-IT" sz="1400" b="0" i="1" u="none" strike="noStrike" cap="none" normalizeH="0" baseline="0" dirty="0">
                <a:ln>
                  <a:noFill/>
                </a:ln>
                <a:solidFill>
                  <a:srgbClr val="333333"/>
                </a:solidFill>
                <a:effectLst/>
                <a:latin typeface="Arial" panose="020B0604020202020204" pitchFamily="34" charset="0"/>
              </a:rPr>
              <a:t>Giusti tra le Nazioni</a:t>
            </a:r>
            <a:r>
              <a:rPr kumimoji="0" lang="it-IT" altLang="it-IT" sz="1400" b="0" i="0" u="none" strike="noStrike" cap="none" normalizeH="0" baseline="0" dirty="0">
                <a:ln>
                  <a:noFill/>
                </a:ln>
                <a:solidFill>
                  <a:srgbClr val="333333"/>
                </a:solidFill>
                <a:effectLst/>
                <a:latin typeface="Arial" panose="020B0604020202020204" pitchFamily="34" charset="0"/>
              </a:rPr>
              <a:t>. </a:t>
            </a:r>
            <a:endParaRPr kumimoji="0" lang="it-IT" altLang="it-IT" sz="1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Arial" panose="020B0604020202020204" pitchFamily="34" charset="0"/>
              </a:rPr>
              <a:t>Il 19 febbraio 2005, a Biumo Inferiore, vicino a Varese, è stata inaugurata una piazzetta a suo nome.</a:t>
            </a:r>
            <a:endParaRPr kumimoji="0" lang="it-IT" altLang="it-IT" sz="1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Arial" panose="020B0604020202020204" pitchFamily="34" charset="0"/>
              </a:rPr>
              <a:t> </a:t>
            </a:r>
            <a:endParaRPr kumimoji="0" lang="it-IT" altLang="it-IT" sz="1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altLang="it-IT" sz="1400" b="0" i="0" u="none" strike="noStrike" cap="none" normalizeH="0" baseline="0" dirty="0">
              <a:ln>
                <a:noFill/>
              </a:ln>
              <a:solidFill>
                <a:schemeClr val="tx1"/>
              </a:solidFill>
              <a:effectLst/>
              <a:latin typeface="Arial" panose="020B0604020202020204" pitchFamily="34" charset="0"/>
            </a:endParaRPr>
          </a:p>
        </p:txBody>
      </p:sp>
      <p:pic>
        <p:nvPicPr>
          <p:cNvPr id="1026" name="Picture 2" descr="Calogero Marrone">
            <a:extLst>
              <a:ext uri="{FF2B5EF4-FFF2-40B4-BE49-F238E27FC236}">
                <a16:creationId xmlns:a16="http://schemas.microsoft.com/office/drawing/2014/main" id="{BB9775C0-EC6E-449E-852D-562595A811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5425" y="1438274"/>
            <a:ext cx="2733675" cy="4591051"/>
          </a:xfrm>
          <a:prstGeom prst="rect">
            <a:avLst/>
          </a:prstGeom>
          <a:noFill/>
          <a:extLst>
            <a:ext uri="{909E8E84-426E-40DD-AFC4-6F175D3DCCD1}">
              <a14:hiddenFill xmlns:a14="http://schemas.microsoft.com/office/drawing/2010/main">
                <a:solidFill>
                  <a:srgbClr val="FFFFFF"/>
                </a:solidFill>
              </a14:hiddenFill>
            </a:ext>
          </a:extLst>
        </p:spPr>
      </p:pic>
      <p:sp>
        <p:nvSpPr>
          <p:cNvPr id="5" name="Titolo 1">
            <a:extLst>
              <a:ext uri="{FF2B5EF4-FFF2-40B4-BE49-F238E27FC236}">
                <a16:creationId xmlns:a16="http://schemas.microsoft.com/office/drawing/2014/main" id="{570B0E65-76DF-48D4-B261-9EF716985023}"/>
              </a:ext>
            </a:extLst>
          </p:cNvPr>
          <p:cNvSpPr txBox="1">
            <a:spLocks/>
          </p:cNvSpPr>
          <p:nvPr/>
        </p:nvSpPr>
        <p:spPr>
          <a:xfrm>
            <a:off x="171450" y="6432518"/>
            <a:ext cx="1196227" cy="29527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1200" dirty="0"/>
              <a:t>CLASSE: 3° L</a:t>
            </a:r>
          </a:p>
        </p:txBody>
      </p:sp>
    </p:spTree>
    <p:extLst>
      <p:ext uri="{BB962C8B-B14F-4D97-AF65-F5344CB8AC3E}">
        <p14:creationId xmlns:p14="http://schemas.microsoft.com/office/powerpoint/2010/main" val="2778438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4C8F0-5A5B-415E-9A8A-597DA2D8F876}"/>
              </a:ext>
            </a:extLst>
          </p:cNvPr>
          <p:cNvSpPr>
            <a:spLocks noGrp="1"/>
          </p:cNvSpPr>
          <p:nvPr>
            <p:ph type="title"/>
          </p:nvPr>
        </p:nvSpPr>
        <p:spPr>
          <a:xfrm>
            <a:off x="926690" y="0"/>
            <a:ext cx="10515600" cy="115252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chemeClr val="accent1"/>
            </a:solidFill>
          </a:ln>
        </p:spPr>
        <p:txBody>
          <a:bodyPr>
            <a:normAutofit/>
          </a:bodyPr>
          <a:lstStyle/>
          <a:p>
            <a:pPr algn="ctr"/>
            <a:r>
              <a:rPr lang="it-IT" sz="6000" dirty="0"/>
              <a:t>GIUSEPPE CARONIA</a:t>
            </a:r>
          </a:p>
        </p:txBody>
      </p:sp>
      <p:sp>
        <p:nvSpPr>
          <p:cNvPr id="5" name="Rectangle 3">
            <a:extLst>
              <a:ext uri="{FF2B5EF4-FFF2-40B4-BE49-F238E27FC236}">
                <a16:creationId xmlns:a16="http://schemas.microsoft.com/office/drawing/2014/main" id="{2F10664B-A0CC-4E0B-BBB3-7179224AD80F}"/>
              </a:ext>
            </a:extLst>
          </p:cNvPr>
          <p:cNvSpPr>
            <a:spLocks noChangeArrowheads="1"/>
          </p:cNvSpPr>
          <p:nvPr/>
        </p:nvSpPr>
        <p:spPr bwMode="auto">
          <a:xfrm>
            <a:off x="173911" y="1239525"/>
            <a:ext cx="8793109" cy="5816977"/>
          </a:xfrm>
          <a:prstGeom prst="rect">
            <a:avLst/>
          </a:prstGeom>
          <a:blipFill>
            <a:blip r:embed="rId2"/>
            <a:tile tx="0" ty="0" sx="100000" sy="100000" flip="none" algn="tl"/>
          </a:blip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it-IT" altLang="it-IT" sz="1400" b="1" i="0" u="none" strike="noStrike" cap="none" normalizeH="0" baseline="0" dirty="0">
                <a:ln>
                  <a:noFill/>
                </a:ln>
                <a:solidFill>
                  <a:srgbClr val="006633"/>
                </a:solidFill>
                <a:effectLst/>
                <a:latin typeface="Economica"/>
              </a:rPr>
              <a:t>GIUSEPPE CARONIA </a:t>
            </a:r>
          </a:p>
          <a:p>
            <a:pPr marL="0" marR="0" lvl="0" indent="0" defTabSz="914400" rtl="0" eaLnBrk="0" fontAlgn="base" latinLnBrk="0" hangingPunct="0">
              <a:lnSpc>
                <a:spcPct val="100000"/>
              </a:lnSpc>
              <a:spcBef>
                <a:spcPct val="0"/>
              </a:spcBef>
              <a:spcAft>
                <a:spcPct val="0"/>
              </a:spcAft>
              <a:buClrTx/>
              <a:buSzTx/>
              <a:buFontTx/>
              <a:buNone/>
              <a:tabLst/>
            </a:pPr>
            <a:endParaRPr kumimoji="0" lang="it-IT" altLang="it-IT" sz="1400" b="0" i="0" u="none" strike="noStrike" cap="none" normalizeH="0" baseline="0" dirty="0">
              <a:ln>
                <a:noFill/>
              </a:ln>
              <a:solidFill>
                <a:srgbClr val="333333"/>
              </a:solidFill>
              <a:effectLst/>
              <a:latin typeface="Economic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Lora" pitchFamily="2" charset="0"/>
              </a:rPr>
              <a:t>Nell’autunno del 1943 il reparto malattie infettive del Policlinico dell’Università La Sapienza di Roma è affollato di persone che vi si sono rifugiate per sfuggire alla persecuzione nazista: militari contrari al fascismo, renitenti alla leva, oppositori politici, ebrei. Finti pazienti che hanno chiesto aiuto al primario del reparto, il professor Giuseppe Caronia, famoso pediatra. </a:t>
            </a:r>
            <a:br>
              <a:rPr kumimoji="0" lang="it-IT" altLang="it-IT" sz="1400" b="0" i="0" u="none" strike="noStrike" cap="none" normalizeH="0" baseline="0" dirty="0">
                <a:ln>
                  <a:noFill/>
                </a:ln>
                <a:solidFill>
                  <a:srgbClr val="333333"/>
                </a:solidFill>
                <a:effectLst/>
                <a:latin typeface="Lora" pitchFamily="2" charset="0"/>
              </a:rPr>
            </a:br>
            <a:r>
              <a:rPr kumimoji="0" lang="it-IT" altLang="it-IT" sz="1400" b="0" i="0" u="none" strike="noStrike" cap="none" normalizeH="0" baseline="0" dirty="0">
                <a:ln>
                  <a:noFill/>
                </a:ln>
                <a:solidFill>
                  <a:srgbClr val="333333"/>
                </a:solidFill>
                <a:effectLst/>
                <a:latin typeface="Lora" pitchFamily="2" charset="0"/>
              </a:rPr>
              <a:t>Caronia ha cominciato a esercitare la professione di medico a Palermo nel 1911, ha lavorato a Napoli, ottenendo importanti risultati nelle ricerche sui vaccini, e nel 1922 ha vinto la cattedra di professore ordinario di pediatria presso il Policlinico di Roma.</a:t>
            </a:r>
            <a:endParaRPr kumimoji="0" lang="it-IT" altLang="it-IT" sz="1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Lora" pitchFamily="2" charset="0"/>
              </a:rPr>
              <a:t>Cattolico di grande sensibilità umana e tra i fondatori del Partito Popolare</a:t>
            </a:r>
            <a:r>
              <a:rPr kumimoji="0" lang="it-IT" altLang="it-IT" sz="1400" b="1" i="0" u="none" strike="noStrike" cap="none" normalizeH="0" baseline="0" dirty="0">
                <a:ln>
                  <a:noFill/>
                </a:ln>
                <a:solidFill>
                  <a:srgbClr val="333333"/>
                </a:solidFill>
                <a:effectLst/>
                <a:latin typeface="Lora" pitchFamily="2" charset="0"/>
              </a:rPr>
              <a:t> </a:t>
            </a:r>
            <a:r>
              <a:rPr kumimoji="0" lang="it-IT" altLang="it-IT" sz="1400" b="0" i="0" u="none" strike="noStrike" cap="none" normalizeH="0" baseline="0" dirty="0">
                <a:ln>
                  <a:noFill/>
                </a:ln>
                <a:solidFill>
                  <a:srgbClr val="333333"/>
                </a:solidFill>
                <a:effectLst/>
                <a:latin typeface="Lora" pitchFamily="2" charset="0"/>
              </a:rPr>
              <a:t>di Luigi Sturzo, il professor Caronia nel 1927 è stato censurato dal Consiglio superiore della Pubblica Istruzione dopo una campagna di accuse diffamatorie nei suoi confronti, allontanato dall'incarico e dalle sue ricerche scientifiche e trasferito a Napoli, come direttore della cattedra di malattie infettive dell’infanzia.</a:t>
            </a:r>
            <a:br>
              <a:rPr kumimoji="0" lang="it-IT" altLang="it-IT" sz="1400" b="0" i="0" u="none" strike="noStrike" cap="none" normalizeH="0" baseline="0" dirty="0">
                <a:ln>
                  <a:noFill/>
                </a:ln>
                <a:solidFill>
                  <a:srgbClr val="333333"/>
                </a:solidFill>
                <a:effectLst/>
                <a:latin typeface="Lora" pitchFamily="2" charset="0"/>
              </a:rPr>
            </a:br>
            <a:r>
              <a:rPr kumimoji="0" lang="it-IT" altLang="it-IT" sz="1400" b="0" i="0" u="none" strike="noStrike" cap="none" normalizeH="0" baseline="0" dirty="0">
                <a:ln>
                  <a:noFill/>
                </a:ln>
                <a:solidFill>
                  <a:srgbClr val="333333"/>
                </a:solidFill>
                <a:effectLst/>
                <a:latin typeface="Lora" pitchFamily="2" charset="0"/>
              </a:rPr>
              <a:t>Nel 1935 è di nuovo richiamato a Roma come professore incaricato della cattedra di malattie infettive dell'università e direttore del reparto di malattie infettive degli Ospedali riuniti.</a:t>
            </a:r>
            <a:endParaRPr kumimoji="0" lang="it-IT" altLang="it-IT" sz="1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Lora" pitchFamily="2" charset="0"/>
              </a:rPr>
              <a:t>Dal luglio del 1943 Caronia ha iniziato a collaborare con la Resistenza e il suo reparto è diventato un rifugio che accoglie e nasconde 89 perseguitati, tra i quali 40 ebrei, con nomi falsi, facendoli passare per malati e aiutandoli a sottrarsi alla deportazione del 16 ottobre 1943 e ai successivi rastrellamenti.</a:t>
            </a:r>
            <a:endParaRPr kumimoji="0" lang="it-IT" altLang="it-IT" sz="1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Lora" pitchFamily="2" charset="0"/>
              </a:rPr>
              <a:t>Il medico viene reintegrato come docente ordinario e nominato rettore dell'università di Roma, carica ricoperta dal 1944 al 1948. Riprende l'attività politica ed è eletto alla Costituente nelle liste della Democrazia Cristiana e poi alla Camera dei deputati nella I e nella II legislatura, rimanendo in carica fino al 1958. Muore nel 1977.</a:t>
            </a:r>
            <a:endParaRPr kumimoji="0" lang="it-IT" altLang="it-IT" sz="1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rgbClr val="333333"/>
                </a:solidFill>
                <a:effectLst/>
                <a:latin typeface="Lora" pitchFamily="2" charset="0"/>
              </a:rPr>
              <a:t>Giuseppe Caronia è stato riconosciuto come Giusto tra le nazioni dall’Istituto </a:t>
            </a:r>
            <a:r>
              <a:rPr kumimoji="0" lang="it-IT" altLang="it-IT" sz="1400" b="0" i="0" u="none" strike="noStrike" cap="none" normalizeH="0" baseline="0" dirty="0" err="1">
                <a:ln>
                  <a:noFill/>
                </a:ln>
                <a:solidFill>
                  <a:srgbClr val="333333"/>
                </a:solidFill>
                <a:effectLst/>
                <a:latin typeface="Lora" pitchFamily="2" charset="0"/>
              </a:rPr>
              <a:t>Yad</a:t>
            </a:r>
            <a:r>
              <a:rPr kumimoji="0" lang="it-IT" altLang="it-IT" sz="1400" b="0" i="0" u="none" strike="noStrike" cap="none" normalizeH="0" baseline="0" dirty="0">
                <a:ln>
                  <a:noFill/>
                </a:ln>
                <a:solidFill>
                  <a:srgbClr val="333333"/>
                </a:solidFill>
                <a:effectLst/>
                <a:latin typeface="Lora" pitchFamily="2" charset="0"/>
              </a:rPr>
              <a:t> Vashem di Gerusalemme e l'onorificenza è stata consegnata ai suoi familiari il 25 giugno 1998, alla presenza di Eugenio Sonnino, che ha testimoniato il ricordo e la riconoscenza verso il professore.</a:t>
            </a:r>
            <a:endParaRPr kumimoji="0" lang="it-IT" altLang="it-IT" sz="1400" b="0" i="0" u="none" strike="noStrike" cap="none" normalizeH="0" baseline="0" dirty="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br>
              <a:rPr kumimoji="0" lang="it-IT" altLang="it-IT" sz="1400" b="0" i="0" u="none" strike="noStrike" cap="none" normalizeH="0" baseline="0" dirty="0">
                <a:ln>
                  <a:noFill/>
                </a:ln>
                <a:solidFill>
                  <a:schemeClr val="tx1"/>
                </a:solidFill>
                <a:effectLst/>
              </a:rPr>
            </a:br>
            <a:endParaRPr kumimoji="0" lang="it-IT" altLang="it-IT" sz="1400" b="0" i="0" u="none" strike="noStrike" cap="none" normalizeH="0" baseline="0" dirty="0">
              <a:ln>
                <a:noFill/>
              </a:ln>
              <a:solidFill>
                <a:schemeClr val="tx1"/>
              </a:solidFill>
              <a:effectLst/>
            </a:endParaRPr>
          </a:p>
        </p:txBody>
      </p:sp>
      <p:pic>
        <p:nvPicPr>
          <p:cNvPr id="2052" name="Picture 4" descr="Giuseppe Caronia, uno dei più grandi pediatri italiani">
            <a:hlinkClick r:id="rId3"/>
            <a:extLst>
              <a:ext uri="{FF2B5EF4-FFF2-40B4-BE49-F238E27FC236}">
                <a16:creationId xmlns:a16="http://schemas.microsoft.com/office/drawing/2014/main" id="{D26CC7F4-1AA6-49CB-92B7-04CE33C754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91625" y="1514475"/>
            <a:ext cx="2826464" cy="4523146"/>
          </a:xfrm>
          <a:prstGeom prst="rect">
            <a:avLst/>
          </a:prstGeom>
          <a:noFill/>
          <a:extLst>
            <a:ext uri="{909E8E84-426E-40DD-AFC4-6F175D3DCCD1}">
              <a14:hiddenFill xmlns:a14="http://schemas.microsoft.com/office/drawing/2010/main">
                <a:solidFill>
                  <a:srgbClr val="FFFFFF"/>
                </a:solidFill>
              </a14:hiddenFill>
            </a:ext>
          </a:extLst>
        </p:spPr>
      </p:pic>
      <p:sp>
        <p:nvSpPr>
          <p:cNvPr id="6" name="Titolo 1">
            <a:extLst>
              <a:ext uri="{FF2B5EF4-FFF2-40B4-BE49-F238E27FC236}">
                <a16:creationId xmlns:a16="http://schemas.microsoft.com/office/drawing/2014/main" id="{40EB1EC2-652A-40A2-B538-A2DD8F53466C}"/>
              </a:ext>
            </a:extLst>
          </p:cNvPr>
          <p:cNvSpPr txBox="1">
            <a:spLocks/>
          </p:cNvSpPr>
          <p:nvPr/>
        </p:nvSpPr>
        <p:spPr>
          <a:xfrm>
            <a:off x="7515225" y="6562725"/>
            <a:ext cx="1196227" cy="29527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1200" dirty="0"/>
              <a:t>CLASSE: 3° L</a:t>
            </a:r>
          </a:p>
        </p:txBody>
      </p:sp>
    </p:spTree>
    <p:extLst>
      <p:ext uri="{BB962C8B-B14F-4D97-AF65-F5344CB8AC3E}">
        <p14:creationId xmlns:p14="http://schemas.microsoft.com/office/powerpoint/2010/main" val="189771320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TM03090434[[fn=Legno]]</Template>
  <TotalTime>194</TotalTime>
  <Words>924</Words>
  <Application>Microsoft Office PowerPoint</Application>
  <PresentationFormat>Widescreen</PresentationFormat>
  <Paragraphs>27</Paragraphs>
  <Slides>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vt:i4>
      </vt:variant>
    </vt:vector>
  </HeadingPairs>
  <TitlesOfParts>
    <vt:vector size="9" baseType="lpstr">
      <vt:lpstr>Arial</vt:lpstr>
      <vt:lpstr>Calibri</vt:lpstr>
      <vt:lpstr>Calibri Light</vt:lpstr>
      <vt:lpstr>Economica</vt:lpstr>
      <vt:lpstr>Lora</vt:lpstr>
      <vt:lpstr>Tema di Office</vt:lpstr>
      <vt:lpstr>GIORNATA DELLA MEMORIA</vt:lpstr>
      <vt:lpstr>CALOGERO MARRONE</vt:lpstr>
      <vt:lpstr>GIUSEPPE CARONIA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GIORNATA DELLA MEMORIA</dc:title>
  <dc:creator>Mario LV</dc:creator>
  <cp:lastModifiedBy>Mario LV</cp:lastModifiedBy>
  <cp:revision>11</cp:revision>
  <dcterms:created xsi:type="dcterms:W3CDTF">2024-01-15T15:59:35Z</dcterms:created>
  <dcterms:modified xsi:type="dcterms:W3CDTF">2024-01-17T16:24:53Z</dcterms:modified>
</cp:coreProperties>
</file>