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4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400" cy="11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400" cy="3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400" cy="15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/>
          <p:nvPr/>
        </p:nvSpPr>
        <p:spPr>
          <a:xfrm rot="10800000" flipH="1">
            <a:off x="-4189" y="3178172"/>
            <a:ext cx="1588529" cy="5073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40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400" cy="15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/>
          <p:nvPr/>
        </p:nvSpPr>
        <p:spPr>
          <a:xfrm rot="10800000" flipH="1">
            <a:off x="-4189" y="3178172"/>
            <a:ext cx="1588529" cy="5073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9" name="Google Shape;119;p12"/>
          <p:cNvSpPr txBox="1"/>
          <p:nvPr/>
        </p:nvSpPr>
        <p:spPr>
          <a:xfrm>
            <a:off x="2467652" y="648005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12"/>
          <p:cNvSpPr txBox="1"/>
          <p:nvPr/>
        </p:nvSpPr>
        <p:spPr>
          <a:xfrm>
            <a:off x="11114852" y="290530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/>
          <p:nvPr/>
        </p:nvSpPr>
        <p:spPr>
          <a:xfrm rot="10800000" flipH="1">
            <a:off x="-4189" y="4911722"/>
            <a:ext cx="1588529" cy="5073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40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/>
          <p:nvPr/>
        </p:nvSpPr>
        <p:spPr>
          <a:xfrm rot="10800000" flipH="1">
            <a:off x="-4189" y="4911722"/>
            <a:ext cx="1588529" cy="5073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2467652" y="648005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11114852" y="290530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4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 rot="10800000" flipH="1">
            <a:off x="-4189" y="4911722"/>
            <a:ext cx="1588529" cy="5073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/>
          <p:nvPr/>
        </p:nvSpPr>
        <p:spPr>
          <a:xfrm rot="10800000" flipH="1">
            <a:off x="-4189" y="714372"/>
            <a:ext cx="1588529" cy="5073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 rot="5400000">
            <a:off x="7756613" y="2165505"/>
            <a:ext cx="52839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 rot="5400000">
            <a:off x="3185762" y="30855"/>
            <a:ext cx="52839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7"/>
          <p:cNvSpPr/>
          <p:nvPr/>
        </p:nvSpPr>
        <p:spPr>
          <a:xfrm rot="10800000" flipH="1">
            <a:off x="-4189" y="714372"/>
            <a:ext cx="1588529" cy="5073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/>
          <p:nvPr/>
        </p:nvSpPr>
        <p:spPr>
          <a:xfrm rot="10800000" flipH="1">
            <a:off x="-4189" y="714372"/>
            <a:ext cx="1588529" cy="5073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10800000" flipH="1">
            <a:off x="-4189" y="714372"/>
            <a:ext cx="1588529" cy="5073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400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/>
          <p:nvPr/>
        </p:nvSpPr>
        <p:spPr>
          <a:xfrm rot="10800000" flipH="1">
            <a:off x="-4189" y="3178172"/>
            <a:ext cx="1588529" cy="5073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4000" cy="3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4000" cy="3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 flipH="1">
            <a:off x="-4189" y="714372"/>
            <a:ext cx="1588529" cy="5073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/>
          <p:nvPr/>
        </p:nvSpPr>
        <p:spPr>
          <a:xfrm rot="10800000" flipH="1">
            <a:off x="-4189" y="714372"/>
            <a:ext cx="1588529" cy="5073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"/>
          <p:cNvSpPr/>
          <p:nvPr/>
        </p:nvSpPr>
        <p:spPr>
          <a:xfrm rot="10800000" flipH="1">
            <a:off x="-4189" y="714372"/>
            <a:ext cx="1588529" cy="5073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200" cy="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200" cy="42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"/>
          <p:cNvSpPr/>
          <p:nvPr/>
        </p:nvSpPr>
        <p:spPr>
          <a:xfrm rot="10800000" flipH="1">
            <a:off x="-4189" y="714372"/>
            <a:ext cx="1588529" cy="5073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50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0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/>
          <p:nvPr/>
        </p:nvSpPr>
        <p:spPr>
          <a:xfrm rot="10800000" flipH="1">
            <a:off x="-4189" y="4911722"/>
            <a:ext cx="1588529" cy="5073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6" y="228598"/>
            <a:ext cx="2851500" cy="6638590"/>
            <a:chOff x="2487613" y="285750"/>
            <a:chExt cx="2428875" cy="5654676"/>
          </a:xfrm>
        </p:grpSpPr>
        <p:sp>
          <p:nvSpPr>
            <p:cNvPr id="7" name="Google Shape;7;p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573338" y="2817813"/>
              <a:ext cx="700088" cy="2835274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148013" y="1282700"/>
              <a:ext cx="1768475" cy="3448051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1"/>
          <p:cNvGrpSpPr/>
          <p:nvPr/>
        </p:nvGrpSpPr>
        <p:grpSpPr>
          <a:xfrm>
            <a:off x="27048" y="-35"/>
            <a:ext cx="2356623" cy="6853139"/>
            <a:chOff x="6627813" y="195452"/>
            <a:chExt cx="1952625" cy="5678299"/>
          </a:xfrm>
        </p:grpSpPr>
        <p:sp>
          <p:nvSpPr>
            <p:cNvPr id="20" name="Google Shape;20;p1"/>
            <p:cNvSpPr/>
            <p:nvPr/>
          </p:nvSpPr>
          <p:spPr>
            <a:xfrm>
              <a:off x="6627813" y="195452"/>
              <a:ext cx="409575" cy="3646489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7037388" y="3811588"/>
              <a:ext cx="457200" cy="1852614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1"/>
          <p:cNvSpPr/>
          <p:nvPr/>
        </p:nvSpPr>
        <p:spPr>
          <a:xfrm>
            <a:off x="0" y="0"/>
            <a:ext cx="183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8"/>
          <p:cNvGrpSpPr/>
          <p:nvPr/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65" name="Google Shape;165;p18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77" name="Google Shape;177;p18"/>
          <p:cNvGrpSpPr/>
          <p:nvPr/>
        </p:nvGrpSpPr>
        <p:grpSpPr>
          <a:xfrm>
            <a:off x="27224" y="-30"/>
            <a:ext cx="2356675" cy="6853284"/>
            <a:chOff x="6627813" y="195452"/>
            <a:chExt cx="1952625" cy="5678299"/>
          </a:xfrm>
        </p:grpSpPr>
        <p:sp>
          <p:nvSpPr>
            <p:cNvPr id="178" name="Google Shape;178;p18"/>
            <p:cNvSpPr/>
            <p:nvPr/>
          </p:nvSpPr>
          <p:spPr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90" name="Google Shape;190;p18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1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-7620" y="-1"/>
            <a:ext cx="12207240" cy="68580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18"/>
          <p:cNvSpPr/>
          <p:nvPr/>
        </p:nvSpPr>
        <p:spPr>
          <a:xfrm rot="10800000" flipH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18" descr="Risultato immagine per CALOGERO MARRONE"/>
          <p:cNvPicPr preferRelativeResize="0"/>
          <p:nvPr/>
        </p:nvPicPr>
        <p:blipFill rotWithShape="1">
          <a:blip r:embed="rId3">
            <a:alphaModFix/>
          </a:blip>
          <a:srcRect l="32577" r="15717" b="2"/>
          <a:stretch/>
        </p:blipFill>
        <p:spPr>
          <a:xfrm>
            <a:off x="356656" y="396675"/>
            <a:ext cx="3984273" cy="59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5" name="Google Shape;195;p18"/>
          <p:cNvGrpSpPr/>
          <p:nvPr/>
        </p:nvGrpSpPr>
        <p:grpSpPr>
          <a:xfrm>
            <a:off x="4654305" y="228600"/>
            <a:ext cx="2851523" cy="6638625"/>
            <a:chOff x="2487613" y="285750"/>
            <a:chExt cx="2428875" cy="5654676"/>
          </a:xfrm>
        </p:grpSpPr>
        <p:sp>
          <p:nvSpPr>
            <p:cNvPr id="196" name="Google Shape;196;p18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864EA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08" name="Google Shape;208;p18"/>
          <p:cNvGrpSpPr/>
          <p:nvPr/>
        </p:nvGrpSpPr>
        <p:grpSpPr>
          <a:xfrm>
            <a:off x="4681520" y="-30"/>
            <a:ext cx="2356675" cy="6853284"/>
            <a:chOff x="6627813" y="195452"/>
            <a:chExt cx="1952625" cy="5678299"/>
          </a:xfrm>
        </p:grpSpPr>
        <p:sp>
          <p:nvSpPr>
            <p:cNvPr id="209" name="Google Shape;209;p18"/>
            <p:cNvSpPr/>
            <p:nvPr/>
          </p:nvSpPr>
          <p:spPr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21" name="Google Shape;221;p18"/>
          <p:cNvSpPr txBox="1">
            <a:spLocks noGrp="1"/>
          </p:cNvSpPr>
          <p:nvPr>
            <p:ph type="ctrTitle"/>
          </p:nvPr>
        </p:nvSpPr>
        <p:spPr>
          <a:xfrm>
            <a:off x="6259901" y="197732"/>
            <a:ext cx="5932099" cy="90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lang="it-IT" sz="4000">
                <a:latin typeface="Century Gothic"/>
                <a:ea typeface="Century Gothic"/>
                <a:cs typeface="Century Gothic"/>
                <a:sym typeface="Century Gothic"/>
              </a:rPr>
              <a:t>I GIUSTI FRA LE NAZIONI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4654296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18"/>
          <p:cNvSpPr txBox="1"/>
          <p:nvPr/>
        </p:nvSpPr>
        <p:spPr>
          <a:xfrm>
            <a:off x="6258726" y="948912"/>
            <a:ext cx="59332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CALOGERO MARRONE</a:t>
            </a:r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1"/>
          </p:nvPr>
        </p:nvSpPr>
        <p:spPr>
          <a:xfrm>
            <a:off x="6283975" y="1822525"/>
            <a:ext cx="5132700" cy="3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sz="2600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Calogero Marrone nasce a Favara, in Sicilia il 12 maggio 1889. Nel 1931 si trasferisce in Lombardia con la moglie e i quattro figli, dopo aver vinto un concorso per applicato comunale a Varese. </a:t>
            </a:r>
            <a:endParaRPr sz="2600" b="0" i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sz="2600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Dopo pochi anni, per le su</a:t>
            </a:r>
            <a:r>
              <a:rPr lang="it-IT" sz="2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it-IT" sz="2600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elevate capacità professionali e per la sua dedizione al servizio pubblico, diventa capo dell’Ufficio anagrafe di Varese. </a:t>
            </a:r>
            <a:endParaRPr sz="250"/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600" b="0" i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50"/>
              <a:buNone/>
            </a:pPr>
            <a:endParaRPr sz="2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"/>
          <p:cNvSpPr txBox="1"/>
          <p:nvPr/>
        </p:nvSpPr>
        <p:spPr>
          <a:xfrm>
            <a:off x="1647175" y="429025"/>
            <a:ext cx="6967500" cy="60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In questa veste, durante l’occupazione nazifascista, Marrone (che faceva parte del</a:t>
            </a:r>
            <a:r>
              <a:rPr lang="it-IT" sz="2400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 gruppo partigiano "5 Giornate del San Martino"</a:t>
            </a:r>
            <a:r>
              <a:rPr lang="it-IT" sz="2400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), rilascia centinaia e centinaia di documenti d’identità falsi a ebrei e antifascisti, che in quel periodo cercavano di attraversare il confine svizzero, permettendo loro di salvarsi.</a:t>
            </a:r>
            <a:br>
              <a:rPr lang="it-IT" sz="2400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2400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Tradito da un delatore, non vuole fuggire in Svizzera, nonostante don Luigi Locatelli canonico della Basilica di San Vittore, l'avesse avvisato dell'imminente arrivo dei nazisti.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Il 7 gennaio 1944 viene arrestato da ufficiali della Guardia di Frontiera tedesca e torturato nel </a:t>
            </a:r>
            <a:r>
              <a:rPr lang="it-IT" sz="2400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carcere di Varese</a:t>
            </a:r>
            <a:r>
              <a:rPr lang="it-IT" sz="2400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ma non rivela nulla ai suoi carnefici. Trasferito da un carcere all’altro, dopo una sosta nel </a:t>
            </a:r>
            <a:r>
              <a:rPr lang="it-IT" sz="2400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lager di Bolzano-Gries</a:t>
            </a:r>
            <a:r>
              <a:rPr lang="it-IT" sz="2400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viene portato nel campo di sterminio di </a:t>
            </a:r>
            <a:r>
              <a:rPr lang="it-IT" sz="2400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Dachau</a:t>
            </a:r>
            <a:r>
              <a:rPr lang="it-IT" sz="2400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dove muore, ufficialmente di tifo, il 15 febbraio 1945. </a:t>
            </a:r>
            <a:endParaRPr/>
          </a:p>
        </p:txBody>
      </p:sp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3575" y="622169"/>
            <a:ext cx="2689101" cy="256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1" name="Google Shape;2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3575" y="3950904"/>
            <a:ext cx="2689101" cy="2284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"/>
          <p:cNvSpPr txBox="1">
            <a:spLocks noGrp="1"/>
          </p:cNvSpPr>
          <p:nvPr>
            <p:ph type="body" idx="1"/>
          </p:nvPr>
        </p:nvSpPr>
        <p:spPr>
          <a:xfrm>
            <a:off x="792197" y="1554787"/>
            <a:ext cx="6983400" cy="45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365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🠶"/>
            </a:pPr>
            <a:r>
              <a:rPr lang="it-IT" sz="2700" b="0" i="0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Calogero Marrone non si era trasferito a Varese semplicemente per lavoro. Ma soprattutto perché il suo antifascismo provocava un diffuso sentimento di ostilità ed odio tra i suoi compaesani.</a:t>
            </a:r>
            <a:endParaRPr sz="1700" dirty="0"/>
          </a:p>
          <a:p>
            <a:pPr marL="342900" lvl="0" indent="-3365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🠶"/>
            </a:pPr>
            <a:r>
              <a:rPr lang="it-IT" sz="2700" b="0" i="0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Il suo credo politico, il suo senso di giustizia, era più forte di qualsiasi altra cosa. Ed era troppo grande per restare confinato in un piccolo paese dell’entroterra siciliano.</a:t>
            </a:r>
            <a:endParaRPr sz="1700" dirty="0"/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237" name="Google Shape;2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764" y="1933700"/>
            <a:ext cx="3225475" cy="2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"/>
          <p:cNvSpPr txBox="1"/>
          <p:nvPr/>
        </p:nvSpPr>
        <p:spPr>
          <a:xfrm>
            <a:off x="1620455" y="1284790"/>
            <a:ext cx="10243596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 Varese, davanti all’Ufficio Anagrafe di Palazzo Estense, dove prestò servizio, c’è adesso una targa che lo ricorda.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Nel gennaio del 2013, la Commissione dei Giusti di Yad Vashem ha assegnato a Calogero Marrone il titolo di </a:t>
            </a:r>
            <a:r>
              <a:rPr lang="it-IT" sz="2400" b="1" i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Giusto tra le Nazioni</a:t>
            </a:r>
            <a:r>
              <a:rPr lang="it-IT" sz="2400" b="0" i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, riservato ai non-ebrei che abbiano agito in modo eroico a rischio della propria vita e senza interesse personale per salvare anche un solo ebreo dal genocidio nazista della Shoah.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Nel 2016, è stata costituita a Favara, suo paese natale, l’associazione denominata </a:t>
            </a:r>
            <a:r>
              <a:rPr lang="it-IT" sz="2400" b="1" i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“Istituto Studi e Ricerca Calogero Marrone”</a:t>
            </a:r>
            <a:r>
              <a:rPr lang="it-IT" sz="2400" b="0" i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Oggi, a 76 anni dalla sua morte, raccontare la storia di chi ha rischiato la propria vita per salvare quella di migliaia di innocenti dalle atrocità del passato, ci aiuta a ritrovare quel senso di umanità che sempre più spesso vediamo consumarsi e che ciascuno di noi dovrebbe alimentare nel proprio animo.</a:t>
            </a:r>
            <a:endParaRPr/>
          </a:p>
        </p:txBody>
      </p:sp>
      <p:sp>
        <p:nvSpPr>
          <p:cNvPr id="243" name="Google Shape;243;p21"/>
          <p:cNvSpPr txBox="1"/>
          <p:nvPr/>
        </p:nvSpPr>
        <p:spPr>
          <a:xfrm>
            <a:off x="1620455" y="405111"/>
            <a:ext cx="102435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i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R</a:t>
            </a:r>
            <a:r>
              <a:rPr lang="it-IT" sz="320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ICONOSCIMENTI</a:t>
            </a:r>
            <a:r>
              <a:rPr lang="it-IT" sz="3200" i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it-IT" sz="320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it-IT" sz="3200" i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CALOG</a:t>
            </a:r>
            <a:r>
              <a:rPr lang="it-IT" sz="320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ERO</a:t>
            </a:r>
            <a:r>
              <a:rPr lang="it-IT" sz="3200" i="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</a:t>
            </a:r>
            <a:r>
              <a:rPr lang="it-IT" sz="3200">
                <a:solidFill>
                  <a:srgbClr val="231F2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ARRONE</a:t>
            </a:r>
            <a:endParaRPr sz="3200" i="0">
              <a:solidFill>
                <a:srgbClr val="231F2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"/>
          <p:cNvSpPr txBox="1"/>
          <p:nvPr/>
        </p:nvSpPr>
        <p:spPr>
          <a:xfrm>
            <a:off x="1750671" y="1392386"/>
            <a:ext cx="96042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Secondo noi Calogero Marrone è stato un grande eroe perché ha aiutato, protetto e ha perso la sua vita per salvare gli Ebrei durante la seconda guerra mondiale. Per noi è stato un grande esempio di coraggio e altruismo e infine grazie alla sua coraggiosa azione molte persone hanno avuto l’opportunità di continuare a vivere</a:t>
            </a:r>
            <a:r>
              <a:rPr lang="it-IT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2"/>
          <p:cNvSpPr txBox="1"/>
          <p:nvPr/>
        </p:nvSpPr>
        <p:spPr>
          <a:xfrm>
            <a:off x="1875099" y="555585"/>
            <a:ext cx="86231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COMMENTO SU CALOGERO MARRONE</a:t>
            </a:r>
            <a:endParaRPr/>
          </a:p>
        </p:txBody>
      </p:sp>
      <p:pic>
        <p:nvPicPr>
          <p:cNvPr id="250" name="Google Shape;2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1473" y="4027668"/>
            <a:ext cx="3675427" cy="2475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1" name="Google Shape;2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1026" y="4027667"/>
            <a:ext cx="3446507" cy="2475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Viola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Widescreen</PresentationFormat>
  <Paragraphs>15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Noto Sans Symbols</vt:lpstr>
      <vt:lpstr>Century Gothic</vt:lpstr>
      <vt:lpstr>Filo</vt:lpstr>
      <vt:lpstr>I GIUSTI FRA LE NAZIONI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GIUSTI FRA LE NAZIONI</dc:title>
  <cp:lastModifiedBy>Debora Stella Paradiso</cp:lastModifiedBy>
  <cp:revision>1</cp:revision>
  <dcterms:modified xsi:type="dcterms:W3CDTF">2024-01-17T19:26:34Z</dcterms:modified>
</cp:coreProperties>
</file>