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9144000" cy="5143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0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3348021"/>
            <a:ext cx="6858000" cy="1231118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2770782"/>
            <a:ext cx="6858000" cy="565519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661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275370"/>
            <a:ext cx="7886700" cy="61451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740569"/>
            <a:ext cx="7886700" cy="253480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889887"/>
            <a:ext cx="7885509" cy="511854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340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2650758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367049"/>
            <a:ext cx="7885509" cy="1126370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924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273844"/>
            <a:ext cx="6977064" cy="2244678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524168"/>
            <a:ext cx="6564224" cy="41172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3376297"/>
            <a:ext cx="7884318" cy="1117122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  <p:sp>
        <p:nvSpPr>
          <p:cNvPr id="9" name="TextBox 8"/>
          <p:cNvSpPr txBox="1"/>
          <p:nvPr/>
        </p:nvSpPr>
        <p:spPr>
          <a:xfrm>
            <a:off x="833283" y="590118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05740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5473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745226"/>
            <a:ext cx="7886700" cy="1883876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637936"/>
            <a:ext cx="7885509" cy="855483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082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414462"/>
            <a:ext cx="2210150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1928812"/>
            <a:ext cx="2195513" cy="269200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414462"/>
            <a:ext cx="2202181" cy="43219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1928812"/>
            <a:ext cx="2210096" cy="269200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414462"/>
            <a:ext cx="2199085" cy="43219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1928812"/>
            <a:ext cx="2199085" cy="269200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266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3223127"/>
            <a:ext cx="2205038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1692266"/>
            <a:ext cx="2205038" cy="1143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3655324"/>
            <a:ext cx="2205038" cy="49439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3223127"/>
            <a:ext cx="219789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1692266"/>
            <a:ext cx="2197894" cy="1143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3655323"/>
            <a:ext cx="2200805" cy="49439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3223127"/>
            <a:ext cx="2199085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1692266"/>
            <a:ext cx="2199085" cy="1143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3655322"/>
            <a:ext cx="2201998" cy="49439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2353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611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915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3189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933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3348021"/>
            <a:ext cx="6858000" cy="1231118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2770256"/>
            <a:ext cx="6858000" cy="565519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996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369219"/>
            <a:ext cx="3768912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369219"/>
            <a:ext cx="377547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9671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260872"/>
            <a:ext cx="3768912" cy="617934"/>
          </a:xfrm>
        </p:spPr>
        <p:txBody>
          <a:bodyPr anchor="b"/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1878806"/>
            <a:ext cx="3768912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260872"/>
            <a:ext cx="3776661" cy="61793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1878806"/>
            <a:ext cx="3776661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41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1558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32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1543050"/>
            <a:ext cx="2739019" cy="2858691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90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1543050"/>
            <a:ext cx="2739019" cy="2858691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83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369219"/>
            <a:ext cx="767535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D8BD707-D9CF-40AE-B4C6-C98DA3205C0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0404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5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00300" y="504"/>
            <a:ext cx="1644014" cy="1644014"/>
          </a:xfrm>
          <a:custGeom>
            <a:avLst/>
            <a:gdLst/>
            <a:ahLst/>
            <a:cxnLst/>
            <a:rect l="l" t="t" r="r" b="b"/>
            <a:pathLst>
              <a:path w="1644015" h="1644014">
                <a:moveTo>
                  <a:pt x="1643699" y="1643700"/>
                </a:moveTo>
                <a:lnTo>
                  <a:pt x="0" y="0"/>
                </a:lnTo>
                <a:lnTo>
                  <a:pt x="1643699" y="0"/>
                </a:lnTo>
                <a:lnTo>
                  <a:pt x="1643699" y="1643700"/>
                </a:lnTo>
                <a:close/>
              </a:path>
            </a:pathLst>
          </a:custGeom>
          <a:solidFill>
            <a:srgbClr val="FFFFFF">
              <a:alpha val="30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490"/>
            <a:ext cx="5154295" cy="5134610"/>
            <a:chOff x="0" y="490"/>
            <a:chExt cx="5154295" cy="5134610"/>
          </a:xfrm>
        </p:grpSpPr>
        <p:sp>
          <p:nvSpPr>
            <p:cNvPr id="4" name="object 4"/>
            <p:cNvSpPr/>
            <p:nvPr/>
          </p:nvSpPr>
          <p:spPr>
            <a:xfrm>
              <a:off x="0" y="647"/>
              <a:ext cx="5154295" cy="5134610"/>
            </a:xfrm>
            <a:custGeom>
              <a:avLst/>
              <a:gdLst/>
              <a:ahLst/>
              <a:cxnLst/>
              <a:rect l="l" t="t" r="r" b="b"/>
              <a:pathLst>
                <a:path w="5154295" h="5134610">
                  <a:moveTo>
                    <a:pt x="5153698" y="5134254"/>
                  </a:moveTo>
                  <a:lnTo>
                    <a:pt x="0" y="0"/>
                  </a:lnTo>
                  <a:lnTo>
                    <a:pt x="0" y="1141628"/>
                  </a:lnTo>
                  <a:lnTo>
                    <a:pt x="0" y="2567127"/>
                  </a:lnTo>
                  <a:lnTo>
                    <a:pt x="0" y="2783332"/>
                  </a:lnTo>
                  <a:lnTo>
                    <a:pt x="2349131" y="5123840"/>
                  </a:lnTo>
                  <a:lnTo>
                    <a:pt x="2566378" y="5123840"/>
                  </a:lnTo>
                  <a:lnTo>
                    <a:pt x="2576842" y="5134254"/>
                  </a:lnTo>
                  <a:lnTo>
                    <a:pt x="5153698" y="5134254"/>
                  </a:lnTo>
                  <a:close/>
                </a:path>
              </a:pathLst>
            </a:custGeom>
            <a:solidFill>
              <a:srgbClr val="FFFFFF">
                <a:alpha val="302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96" y="490"/>
              <a:ext cx="2300605" cy="2291715"/>
            </a:xfrm>
            <a:custGeom>
              <a:avLst/>
              <a:gdLst/>
              <a:ahLst/>
              <a:cxnLst/>
              <a:rect l="l" t="t" r="r" b="b"/>
              <a:pathLst>
                <a:path w="2300605" h="2291715">
                  <a:moveTo>
                    <a:pt x="2300099" y="2291520"/>
                  </a:moveTo>
                  <a:lnTo>
                    <a:pt x="1150049" y="2291520"/>
                  </a:lnTo>
                  <a:lnTo>
                    <a:pt x="0" y="1145760"/>
                  </a:lnTo>
                  <a:lnTo>
                    <a:pt x="0" y="0"/>
                  </a:lnTo>
                  <a:lnTo>
                    <a:pt x="2300099" y="2291520"/>
                  </a:lnTo>
                  <a:close/>
                </a:path>
              </a:pathLst>
            </a:custGeom>
            <a:solidFill>
              <a:srgbClr val="0145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52821" y="588326"/>
              <a:ext cx="2300605" cy="2291715"/>
            </a:xfrm>
            <a:custGeom>
              <a:avLst/>
              <a:gdLst/>
              <a:ahLst/>
              <a:cxnLst/>
              <a:rect l="l" t="t" r="r" b="b"/>
              <a:pathLst>
                <a:path w="2300605" h="2291715">
                  <a:moveTo>
                    <a:pt x="2300099" y="2291520"/>
                  </a:moveTo>
                  <a:lnTo>
                    <a:pt x="0" y="0"/>
                  </a:lnTo>
                  <a:lnTo>
                    <a:pt x="1150049" y="0"/>
                  </a:lnTo>
                  <a:lnTo>
                    <a:pt x="2300099" y="1145760"/>
                  </a:lnTo>
                  <a:lnTo>
                    <a:pt x="2300099" y="2291520"/>
                  </a:lnTo>
                  <a:close/>
                </a:path>
              </a:pathLst>
            </a:custGeom>
            <a:solidFill>
              <a:srgbClr val="82C7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953427" y="1195395"/>
            <a:ext cx="5885774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solidFill>
                  <a:schemeClr val="tx1"/>
                </a:solidFill>
              </a:rPr>
              <a:t>C</a:t>
            </a:r>
            <a:r>
              <a:rPr sz="2800" spc="100" dirty="0">
                <a:solidFill>
                  <a:schemeClr val="tx1"/>
                </a:solidFill>
              </a:rPr>
              <a:t>on</a:t>
            </a:r>
            <a:r>
              <a:rPr sz="2800" spc="60" dirty="0">
                <a:solidFill>
                  <a:schemeClr val="tx1"/>
                </a:solidFill>
              </a:rPr>
              <a:t>c</a:t>
            </a:r>
            <a:r>
              <a:rPr sz="2800" spc="-10" dirty="0">
                <a:solidFill>
                  <a:schemeClr val="tx1"/>
                </a:solidFill>
              </a:rPr>
              <a:t>o</a:t>
            </a:r>
            <a:r>
              <a:rPr sz="2800" spc="-15" dirty="0">
                <a:solidFill>
                  <a:schemeClr val="tx1"/>
                </a:solidFill>
              </a:rPr>
              <a:t>r</a:t>
            </a:r>
            <a:r>
              <a:rPr sz="2800" spc="-20" dirty="0">
                <a:solidFill>
                  <a:schemeClr val="tx1"/>
                </a:solidFill>
              </a:rPr>
              <a:t>so</a:t>
            </a:r>
            <a:r>
              <a:rPr sz="2800" spc="-254" dirty="0">
                <a:solidFill>
                  <a:schemeClr val="tx1"/>
                </a:solidFill>
              </a:rPr>
              <a:t> </a:t>
            </a:r>
            <a:r>
              <a:rPr sz="2800" spc="50" dirty="0">
                <a:solidFill>
                  <a:schemeClr val="tx1"/>
                </a:solidFill>
              </a:rPr>
              <a:t>educazione</a:t>
            </a:r>
            <a:r>
              <a:rPr sz="2800" spc="-254" dirty="0">
                <a:solidFill>
                  <a:schemeClr val="tx1"/>
                </a:solidFill>
              </a:rPr>
              <a:t> </a:t>
            </a:r>
            <a:r>
              <a:rPr sz="2800" spc="95" dirty="0">
                <a:solidFill>
                  <a:schemeClr val="tx1"/>
                </a:solidFill>
              </a:rPr>
              <a:t>c</a:t>
            </a:r>
            <a:r>
              <a:rPr sz="2800" spc="-120" dirty="0">
                <a:solidFill>
                  <a:schemeClr val="tx1"/>
                </a:solidFill>
              </a:rPr>
              <a:t>ivica:  </a:t>
            </a:r>
            <a:br>
              <a:rPr lang="it-IT" sz="2800" spc="-120" dirty="0">
                <a:solidFill>
                  <a:schemeClr val="tx1"/>
                </a:solidFill>
              </a:rPr>
            </a:br>
            <a:br>
              <a:rPr lang="it-IT" sz="2800" spc="-120" dirty="0">
                <a:solidFill>
                  <a:schemeClr val="tx1"/>
                </a:solidFill>
              </a:rPr>
            </a:br>
            <a:r>
              <a:rPr sz="2800" spc="-30" dirty="0">
                <a:solidFill>
                  <a:schemeClr val="tx1"/>
                </a:solidFill>
              </a:rPr>
              <a:t>“Giusti</a:t>
            </a:r>
            <a:r>
              <a:rPr sz="2800" spc="-254" dirty="0">
                <a:solidFill>
                  <a:schemeClr val="tx1"/>
                </a:solidFill>
              </a:rPr>
              <a:t> </a:t>
            </a:r>
            <a:r>
              <a:rPr sz="2800" spc="30" dirty="0">
                <a:solidFill>
                  <a:schemeClr val="tx1"/>
                </a:solidFill>
              </a:rPr>
              <a:t>t</a:t>
            </a:r>
            <a:r>
              <a:rPr sz="2800" spc="-210" dirty="0">
                <a:solidFill>
                  <a:schemeClr val="tx1"/>
                </a:solidFill>
              </a:rPr>
              <a:t>r</a:t>
            </a:r>
            <a:r>
              <a:rPr sz="2800" spc="-30" dirty="0">
                <a:solidFill>
                  <a:schemeClr val="tx1"/>
                </a:solidFill>
              </a:rPr>
              <a:t>a</a:t>
            </a:r>
            <a:r>
              <a:rPr sz="2800" spc="-254" dirty="0">
                <a:solidFill>
                  <a:schemeClr val="tx1"/>
                </a:solidFill>
              </a:rPr>
              <a:t> </a:t>
            </a:r>
            <a:r>
              <a:rPr sz="2800" dirty="0">
                <a:solidFill>
                  <a:schemeClr val="tx1"/>
                </a:solidFill>
              </a:rPr>
              <a:t>le</a:t>
            </a:r>
            <a:r>
              <a:rPr sz="2800" spc="-254" dirty="0">
                <a:solidFill>
                  <a:schemeClr val="tx1"/>
                </a:solidFill>
              </a:rPr>
              <a:t> </a:t>
            </a:r>
            <a:r>
              <a:rPr sz="2800" spc="5" dirty="0">
                <a:solidFill>
                  <a:schemeClr val="tx1"/>
                </a:solidFill>
              </a:rPr>
              <a:t>Nazioni”</a:t>
            </a:r>
            <a:r>
              <a:rPr sz="2800" spc="-254" dirty="0">
                <a:solidFill>
                  <a:schemeClr val="tx1"/>
                </a:solidFill>
              </a:rPr>
              <a:t> </a:t>
            </a:r>
            <a:r>
              <a:rPr sz="2800" spc="20" dirty="0">
                <a:solidFill>
                  <a:schemeClr val="tx1"/>
                </a:solidFill>
              </a:rPr>
              <a:t>della</a:t>
            </a:r>
            <a:r>
              <a:rPr lang="it-IT" sz="2800" spc="20" dirty="0">
                <a:solidFill>
                  <a:schemeClr val="tx1"/>
                </a:solidFill>
              </a:rPr>
              <a:t> </a:t>
            </a:r>
            <a:r>
              <a:rPr sz="2800" spc="25" dirty="0">
                <a:solidFill>
                  <a:schemeClr val="tx1"/>
                </a:solidFill>
              </a:rPr>
              <a:t>nost</a:t>
            </a:r>
            <a:r>
              <a:rPr sz="2800" spc="-210" dirty="0">
                <a:solidFill>
                  <a:schemeClr val="tx1"/>
                </a:solidFill>
              </a:rPr>
              <a:t>r</a:t>
            </a:r>
            <a:r>
              <a:rPr sz="2800" spc="-30" dirty="0">
                <a:solidFill>
                  <a:schemeClr val="tx1"/>
                </a:solidFill>
              </a:rPr>
              <a:t>a</a:t>
            </a:r>
            <a:r>
              <a:rPr sz="2800" spc="-254" dirty="0">
                <a:solidFill>
                  <a:schemeClr val="tx1"/>
                </a:solidFill>
              </a:rPr>
              <a:t> </a:t>
            </a:r>
            <a:r>
              <a:rPr sz="2800" spc="-275" dirty="0">
                <a:solidFill>
                  <a:schemeClr val="tx1"/>
                </a:solidFill>
              </a:rPr>
              <a:t>T</a:t>
            </a:r>
            <a:r>
              <a:rPr sz="2800" spc="-30" dirty="0">
                <a:solidFill>
                  <a:schemeClr val="tx1"/>
                </a:solidFill>
              </a:rPr>
              <a:t>e</a:t>
            </a:r>
            <a:r>
              <a:rPr sz="2800" spc="-45" dirty="0">
                <a:solidFill>
                  <a:schemeClr val="tx1"/>
                </a:solidFill>
              </a:rPr>
              <a:t>r</a:t>
            </a:r>
            <a:r>
              <a:rPr sz="2800" spc="-210" dirty="0">
                <a:solidFill>
                  <a:schemeClr val="tx1"/>
                </a:solidFill>
              </a:rPr>
              <a:t>r</a:t>
            </a:r>
            <a:r>
              <a:rPr sz="2800" spc="-30" dirty="0">
                <a:solidFill>
                  <a:schemeClr val="tx1"/>
                </a:solidFill>
              </a:rPr>
              <a:t>a</a:t>
            </a:r>
            <a:endParaRPr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81001"/>
            <a:ext cx="1038225" cy="1016635"/>
            <a:chOff x="0" y="381001"/>
            <a:chExt cx="1038225" cy="1016635"/>
          </a:xfrm>
        </p:grpSpPr>
        <p:sp>
          <p:nvSpPr>
            <p:cNvPr id="3" name="object 3"/>
            <p:cNvSpPr/>
            <p:nvPr/>
          </p:nvSpPr>
          <p:spPr>
            <a:xfrm>
              <a:off x="0" y="381001"/>
              <a:ext cx="808990" cy="808990"/>
            </a:xfrm>
            <a:custGeom>
              <a:avLst/>
              <a:gdLst/>
              <a:ahLst/>
              <a:cxnLst/>
              <a:rect l="l" t="t" r="r" b="b"/>
              <a:pathLst>
                <a:path w="808990" h="808990">
                  <a:moveTo>
                    <a:pt x="808799" y="808799"/>
                  </a:moveTo>
                  <a:lnTo>
                    <a:pt x="404399" y="808799"/>
                  </a:lnTo>
                  <a:lnTo>
                    <a:pt x="0" y="404399"/>
                  </a:lnTo>
                  <a:lnTo>
                    <a:pt x="0" y="0"/>
                  </a:lnTo>
                  <a:lnTo>
                    <a:pt x="808799" y="808799"/>
                  </a:lnTo>
                  <a:close/>
                </a:path>
              </a:pathLst>
            </a:custGeom>
            <a:solidFill>
              <a:srgbClr val="0145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29049" y="588488"/>
              <a:ext cx="808990" cy="808990"/>
            </a:xfrm>
            <a:custGeom>
              <a:avLst/>
              <a:gdLst/>
              <a:ahLst/>
              <a:cxnLst/>
              <a:rect l="l" t="t" r="r" b="b"/>
              <a:pathLst>
                <a:path w="808990" h="808990">
                  <a:moveTo>
                    <a:pt x="808799" y="808799"/>
                  </a:moveTo>
                  <a:lnTo>
                    <a:pt x="0" y="0"/>
                  </a:lnTo>
                  <a:lnTo>
                    <a:pt x="404399" y="0"/>
                  </a:lnTo>
                  <a:lnTo>
                    <a:pt x="808799" y="404399"/>
                  </a:lnTo>
                  <a:lnTo>
                    <a:pt x="808799" y="808799"/>
                  </a:lnTo>
                  <a:close/>
                </a:path>
              </a:pathLst>
            </a:custGeom>
            <a:solidFill>
              <a:srgbClr val="82C7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86025" y="0"/>
            <a:ext cx="7464425" cy="2697480"/>
          </a:xfrm>
          <a:prstGeom prst="rect">
            <a:avLst/>
          </a:prstGeom>
        </p:spPr>
        <p:txBody>
          <a:bodyPr vert="horz" wrap="square" lIns="0" tIns="280035" rIns="0" bIns="0" rtlCol="0">
            <a:spAutoFit/>
          </a:bodyPr>
          <a:lstStyle/>
          <a:p>
            <a:pPr marR="463550" algn="ctr">
              <a:lnSpc>
                <a:spcPct val="100000"/>
              </a:lnSpc>
              <a:spcBef>
                <a:spcPts val="2205"/>
              </a:spcBef>
            </a:pPr>
            <a:r>
              <a:rPr sz="3600" spc="25" dirty="0">
                <a:solidFill>
                  <a:schemeClr val="tx1"/>
                </a:solidFill>
              </a:rPr>
              <a:t>INTRODUZIONE</a:t>
            </a:r>
            <a:endParaRPr sz="3600" dirty="0">
              <a:solidFill>
                <a:schemeClr val="tx1"/>
              </a:solidFill>
            </a:endParaRPr>
          </a:p>
          <a:p>
            <a:pPr marL="12700" marR="5080">
              <a:lnSpc>
                <a:spcPct val="114999"/>
              </a:lnSpc>
              <a:spcBef>
                <a:spcPts val="810"/>
              </a:spcBef>
            </a:pPr>
            <a:r>
              <a:rPr sz="2000" spc="25" dirty="0">
                <a:solidFill>
                  <a:schemeClr val="tx1"/>
                </a:solidFill>
                <a:latin typeface="Tahoma"/>
                <a:cs typeface="Tahoma"/>
              </a:rPr>
              <a:t>Calogero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60" dirty="0">
                <a:solidFill>
                  <a:schemeClr val="tx1"/>
                </a:solidFill>
                <a:latin typeface="Tahoma"/>
                <a:cs typeface="Tahoma"/>
              </a:rPr>
              <a:t>Marrone</a:t>
            </a:r>
            <a:r>
              <a:rPr sz="2000" spc="-229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-5" dirty="0">
                <a:solidFill>
                  <a:schemeClr val="tx1"/>
                </a:solidFill>
                <a:latin typeface="Tahoma"/>
                <a:cs typeface="Tahoma"/>
              </a:rPr>
              <a:t>è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20" dirty="0">
                <a:solidFill>
                  <a:schemeClr val="tx1"/>
                </a:solidFill>
                <a:latin typeface="Tahoma"/>
                <a:cs typeface="Tahoma"/>
              </a:rPr>
              <a:t>stato</a:t>
            </a:r>
            <a:r>
              <a:rPr sz="2000" spc="-229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-5" dirty="0">
                <a:solidFill>
                  <a:schemeClr val="tx1"/>
                </a:solidFill>
                <a:latin typeface="Tahoma"/>
                <a:cs typeface="Tahoma"/>
              </a:rPr>
              <a:t>un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20" dirty="0">
                <a:solidFill>
                  <a:schemeClr val="tx1"/>
                </a:solidFill>
                <a:latin typeface="Tahoma"/>
                <a:cs typeface="Tahoma"/>
              </a:rPr>
              <a:t>funzionario</a:t>
            </a:r>
            <a:r>
              <a:rPr sz="2000" spc="-229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-5" dirty="0">
                <a:solidFill>
                  <a:schemeClr val="tx1"/>
                </a:solidFill>
                <a:latin typeface="Tahoma"/>
                <a:cs typeface="Tahoma"/>
              </a:rPr>
              <a:t>e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10" dirty="0">
                <a:solidFill>
                  <a:schemeClr val="tx1"/>
                </a:solidFill>
                <a:latin typeface="Tahoma"/>
                <a:cs typeface="Tahoma"/>
              </a:rPr>
              <a:t>antifascista</a:t>
            </a:r>
            <a:r>
              <a:rPr sz="2000" spc="-229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chemeClr val="tx1"/>
                </a:solidFill>
                <a:latin typeface="Tahoma"/>
                <a:cs typeface="Tahoma"/>
              </a:rPr>
              <a:t>italiano.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10" dirty="0">
                <a:solidFill>
                  <a:schemeClr val="tx1"/>
                </a:solidFill>
                <a:latin typeface="Tahoma"/>
                <a:cs typeface="Tahoma"/>
              </a:rPr>
              <a:t>Fu </a:t>
            </a:r>
            <a:r>
              <a:rPr sz="2000" spc="1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chemeClr val="tx1"/>
                </a:solidFill>
                <a:latin typeface="Tahoma"/>
                <a:cs typeface="Tahoma"/>
              </a:rPr>
              <a:t>capo</a:t>
            </a:r>
            <a:r>
              <a:rPr sz="2000" spc="-24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40" dirty="0">
                <a:solidFill>
                  <a:schemeClr val="tx1"/>
                </a:solidFill>
                <a:latin typeface="Tahoma"/>
                <a:cs typeface="Tahoma"/>
              </a:rPr>
              <a:t>dell’Ufﬁcio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10" dirty="0">
                <a:solidFill>
                  <a:schemeClr val="tx1"/>
                </a:solidFill>
                <a:latin typeface="Tahoma"/>
                <a:cs typeface="Tahoma"/>
              </a:rPr>
              <a:t>Anagrafe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20" dirty="0">
                <a:solidFill>
                  <a:schemeClr val="tx1"/>
                </a:solidFill>
                <a:latin typeface="Tahoma"/>
                <a:cs typeface="Tahoma"/>
              </a:rPr>
              <a:t>del</a:t>
            </a:r>
            <a:r>
              <a:rPr sz="2000" spc="-24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20" dirty="0">
                <a:solidFill>
                  <a:schemeClr val="tx1"/>
                </a:solidFill>
                <a:latin typeface="Tahoma"/>
                <a:cs typeface="Tahoma"/>
              </a:rPr>
              <a:t>Comune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30" dirty="0">
                <a:solidFill>
                  <a:schemeClr val="tx1"/>
                </a:solidFill>
                <a:latin typeface="Tahoma"/>
                <a:cs typeface="Tahoma"/>
              </a:rPr>
              <a:t>di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Tahoma"/>
                <a:cs typeface="Tahoma"/>
              </a:rPr>
              <a:t>Varese,</a:t>
            </a:r>
            <a:r>
              <a:rPr sz="2000" spc="-24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10" dirty="0">
                <a:solidFill>
                  <a:schemeClr val="tx1"/>
                </a:solidFill>
                <a:latin typeface="Tahoma"/>
                <a:cs typeface="Tahoma"/>
              </a:rPr>
              <a:t>durante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55" dirty="0">
                <a:solidFill>
                  <a:schemeClr val="tx1"/>
                </a:solidFill>
                <a:latin typeface="Tahoma"/>
                <a:cs typeface="Tahoma"/>
              </a:rPr>
              <a:t>il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25" dirty="0">
                <a:solidFill>
                  <a:schemeClr val="tx1"/>
                </a:solidFill>
                <a:latin typeface="Tahoma"/>
                <a:cs typeface="Tahoma"/>
              </a:rPr>
              <a:t>periodo </a:t>
            </a:r>
            <a:r>
              <a:rPr sz="2000" spc="-61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5" dirty="0">
                <a:solidFill>
                  <a:schemeClr val="tx1"/>
                </a:solidFill>
                <a:latin typeface="Tahoma"/>
                <a:cs typeface="Tahoma"/>
              </a:rPr>
              <a:t>fascista </a:t>
            </a:r>
            <a:r>
              <a:rPr sz="2000" spc="-5" dirty="0">
                <a:solidFill>
                  <a:schemeClr val="tx1"/>
                </a:solidFill>
                <a:latin typeface="Tahoma"/>
                <a:cs typeface="Tahoma"/>
              </a:rPr>
              <a:t>e </a:t>
            </a:r>
            <a:r>
              <a:rPr sz="2000" spc="5" dirty="0">
                <a:solidFill>
                  <a:schemeClr val="tx1"/>
                </a:solidFill>
                <a:latin typeface="Tahoma"/>
                <a:cs typeface="Tahoma"/>
              </a:rPr>
              <a:t>l’occupazione </a:t>
            </a:r>
            <a:r>
              <a:rPr sz="2000" spc="-15" dirty="0">
                <a:solidFill>
                  <a:schemeClr val="tx1"/>
                </a:solidFill>
                <a:latin typeface="Tahoma"/>
                <a:cs typeface="Tahoma"/>
              </a:rPr>
              <a:t>nazista, </a:t>
            </a:r>
            <a:r>
              <a:rPr sz="2000" spc="25" dirty="0">
                <a:solidFill>
                  <a:schemeClr val="tx1"/>
                </a:solidFill>
                <a:latin typeface="Tahoma"/>
                <a:cs typeface="Tahoma"/>
              </a:rPr>
              <a:t>rilasciò </a:t>
            </a:r>
            <a:r>
              <a:rPr sz="2000" spc="10" dirty="0">
                <a:solidFill>
                  <a:schemeClr val="tx1"/>
                </a:solidFill>
                <a:latin typeface="Tahoma"/>
                <a:cs typeface="Tahoma"/>
              </a:rPr>
              <a:t>centinaia </a:t>
            </a:r>
            <a:r>
              <a:rPr sz="2000" spc="30" dirty="0">
                <a:solidFill>
                  <a:schemeClr val="tx1"/>
                </a:solidFill>
                <a:latin typeface="Tahoma"/>
                <a:cs typeface="Tahoma"/>
              </a:rPr>
              <a:t>di </a:t>
            </a:r>
            <a:r>
              <a:rPr sz="2000" spc="10" dirty="0">
                <a:solidFill>
                  <a:schemeClr val="tx1"/>
                </a:solidFill>
                <a:latin typeface="Tahoma"/>
                <a:cs typeface="Tahoma"/>
              </a:rPr>
              <a:t>documenti </a:t>
            </a:r>
            <a:r>
              <a:rPr sz="2000" spc="30" dirty="0">
                <a:solidFill>
                  <a:schemeClr val="tx1"/>
                </a:solidFill>
                <a:latin typeface="Tahoma"/>
                <a:cs typeface="Tahoma"/>
              </a:rPr>
              <a:t>di </a:t>
            </a:r>
            <a:r>
              <a:rPr sz="2000" spc="-61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25" dirty="0">
                <a:solidFill>
                  <a:schemeClr val="tx1"/>
                </a:solidFill>
                <a:latin typeface="Tahoma"/>
                <a:cs typeface="Tahoma"/>
              </a:rPr>
              <a:t>identità</a:t>
            </a:r>
            <a:r>
              <a:rPr sz="2000" spc="-24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15" dirty="0">
                <a:solidFill>
                  <a:schemeClr val="tx1"/>
                </a:solidFill>
                <a:latin typeface="Tahoma"/>
                <a:cs typeface="Tahoma"/>
              </a:rPr>
              <a:t>falsi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-40" dirty="0">
                <a:solidFill>
                  <a:schemeClr val="tx1"/>
                </a:solidFill>
                <a:latin typeface="Tahoma"/>
                <a:cs typeface="Tahoma"/>
              </a:rPr>
              <a:t>a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25" dirty="0">
                <a:solidFill>
                  <a:schemeClr val="tx1"/>
                </a:solidFill>
                <a:latin typeface="Tahoma"/>
                <a:cs typeface="Tahoma"/>
              </a:rPr>
              <a:t>ebrei</a:t>
            </a:r>
            <a:r>
              <a:rPr sz="2000" spc="-24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-5" dirty="0">
                <a:solidFill>
                  <a:schemeClr val="tx1"/>
                </a:solidFill>
                <a:latin typeface="Tahoma"/>
                <a:cs typeface="Tahoma"/>
              </a:rPr>
              <a:t>e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15" dirty="0">
                <a:solidFill>
                  <a:schemeClr val="tx1"/>
                </a:solidFill>
                <a:latin typeface="Tahoma"/>
                <a:cs typeface="Tahoma"/>
              </a:rPr>
              <a:t>anti-fascisti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20" dirty="0">
                <a:solidFill>
                  <a:schemeClr val="tx1"/>
                </a:solidFill>
                <a:latin typeface="Tahoma"/>
                <a:cs typeface="Tahoma"/>
              </a:rPr>
              <a:t>permettendo</a:t>
            </a:r>
            <a:r>
              <a:rPr sz="2000" spc="-24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45" dirty="0">
                <a:solidFill>
                  <a:schemeClr val="tx1"/>
                </a:solidFill>
                <a:latin typeface="Tahoma"/>
                <a:cs typeface="Tahoma"/>
              </a:rPr>
              <a:t>loro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30" dirty="0">
                <a:solidFill>
                  <a:schemeClr val="tx1"/>
                </a:solidFill>
                <a:latin typeface="Tahoma"/>
                <a:cs typeface="Tahoma"/>
              </a:rPr>
              <a:t>di</a:t>
            </a:r>
            <a:r>
              <a:rPr sz="2000" spc="-23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10" dirty="0">
                <a:solidFill>
                  <a:schemeClr val="tx1"/>
                </a:solidFill>
                <a:latin typeface="Tahoma"/>
                <a:cs typeface="Tahoma"/>
              </a:rPr>
              <a:t>salvarsi</a:t>
            </a:r>
            <a:r>
              <a:rPr sz="2000" spc="-24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spc="15" dirty="0">
                <a:solidFill>
                  <a:schemeClr val="tx1"/>
                </a:solidFill>
                <a:latin typeface="Tahoma"/>
                <a:cs typeface="Tahoma"/>
              </a:rPr>
              <a:t>dalle </a:t>
            </a:r>
            <a:r>
              <a:rPr sz="2000" spc="-61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chemeClr val="tx1"/>
                </a:solidFill>
                <a:latin typeface="Tahoma"/>
                <a:cs typeface="Tahoma"/>
              </a:rPr>
              <a:t>persecuzioni.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17375" y="2571750"/>
            <a:ext cx="2140600" cy="220369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76400" y="2876550"/>
            <a:ext cx="3571824" cy="17021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2347" y="227748"/>
            <a:ext cx="2957195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150" spc="100" dirty="0"/>
              <a:t>LA</a:t>
            </a:r>
            <a:r>
              <a:rPr sz="3150" spc="-285" dirty="0"/>
              <a:t> </a:t>
            </a:r>
            <a:r>
              <a:rPr sz="3150" spc="10" dirty="0"/>
              <a:t>BIOGRAFIA</a:t>
            </a:r>
            <a:endParaRPr sz="3150"/>
          </a:p>
        </p:txBody>
      </p:sp>
      <p:sp>
        <p:nvSpPr>
          <p:cNvPr id="3" name="object 3"/>
          <p:cNvSpPr txBox="1"/>
          <p:nvPr/>
        </p:nvSpPr>
        <p:spPr>
          <a:xfrm>
            <a:off x="1253124" y="877046"/>
            <a:ext cx="7375525" cy="36651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4999"/>
              </a:lnSpc>
              <a:spcBef>
                <a:spcPts val="100"/>
              </a:spcBef>
            </a:pPr>
            <a:r>
              <a:rPr sz="1600" spc="40" dirty="0">
                <a:solidFill>
                  <a:srgbClr val="FFFFFF"/>
                </a:solidFill>
                <a:latin typeface="Tahoma"/>
                <a:cs typeface="Tahoma"/>
              </a:rPr>
              <a:t>Dopo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aver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combattuto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nella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prima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guerra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mondiale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con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40" dirty="0">
                <a:solidFill>
                  <a:srgbClr val="FFFFFF"/>
                </a:solidFill>
                <a:latin typeface="Tahoma"/>
                <a:cs typeface="Tahoma"/>
              </a:rPr>
              <a:t>il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grado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5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sergente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5" dirty="0">
                <a:solidFill>
                  <a:srgbClr val="FFFFFF"/>
                </a:solidFill>
                <a:latin typeface="Tahoma"/>
                <a:cs typeface="Tahoma"/>
              </a:rPr>
              <a:t>trovò </a:t>
            </a:r>
            <a:r>
              <a:rPr sz="1600" spc="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posto </a:t>
            </a:r>
            <a:r>
              <a:rPr sz="1600" spc="-150" dirty="0">
                <a:solidFill>
                  <a:srgbClr val="FFFFFF"/>
                </a:solidFill>
                <a:latin typeface="Tahoma"/>
                <a:cs typeface="Tahoma"/>
              </a:rPr>
              <a:t>, 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quanto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reduce,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presso </a:t>
            </a:r>
            <a:r>
              <a:rPr sz="1600" spc="40" dirty="0">
                <a:solidFill>
                  <a:srgbClr val="FFFFFF"/>
                </a:solidFill>
                <a:latin typeface="Tahoma"/>
                <a:cs typeface="Tahoma"/>
              </a:rPr>
              <a:t>il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suo comune </a:t>
            </a:r>
            <a:r>
              <a:rPr sz="1600" spc="25" dirty="0">
                <a:solidFill>
                  <a:srgbClr val="FFFFFF"/>
                </a:solidFill>
                <a:latin typeface="Tahoma"/>
                <a:cs typeface="Tahoma"/>
              </a:rPr>
              <a:t>di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nascita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come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segretario della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Sezione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30" dirty="0">
                <a:solidFill>
                  <a:srgbClr val="FFFFFF"/>
                </a:solidFill>
                <a:latin typeface="Tahoma"/>
                <a:cs typeface="Tahoma"/>
              </a:rPr>
              <a:t>Combattenti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Reduci.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All’avvento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del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fascismo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40" dirty="0">
                <a:solidFill>
                  <a:srgbClr val="FFFFFF"/>
                </a:solidFill>
                <a:latin typeface="Tahoma"/>
                <a:cs typeface="Tahoma"/>
              </a:rPr>
              <a:t>riﬁutò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5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iscriversi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al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40" dirty="0">
                <a:solidFill>
                  <a:srgbClr val="FFFFFF"/>
                </a:solidFill>
                <a:latin typeface="Tahoma"/>
                <a:cs typeface="Tahoma"/>
              </a:rPr>
              <a:t>Partito </a:t>
            </a:r>
            <a:r>
              <a:rPr sz="1600" spc="-48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Nazionale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Fascista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per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questo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scontò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alcuni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mesi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5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prigione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si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35" dirty="0">
                <a:solidFill>
                  <a:srgbClr val="FFFFFF"/>
                </a:solidFill>
                <a:latin typeface="Tahoma"/>
                <a:cs typeface="Tahoma"/>
              </a:rPr>
              <a:t>attirò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le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35" dirty="0">
                <a:solidFill>
                  <a:srgbClr val="FFFFFF"/>
                </a:solidFill>
                <a:latin typeface="Tahoma"/>
                <a:cs typeface="Tahoma"/>
              </a:rPr>
              <a:t>ire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dei 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 notabili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del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35" dirty="0">
                <a:solidFill>
                  <a:srgbClr val="FFFFFF"/>
                </a:solidFill>
                <a:latin typeface="Tahoma"/>
                <a:cs typeface="Tahoma"/>
              </a:rPr>
              <a:t>paese.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60" dirty="0">
                <a:solidFill>
                  <a:srgbClr val="FFFFFF"/>
                </a:solidFill>
                <a:latin typeface="Tahoma"/>
                <a:cs typeface="Tahoma"/>
              </a:rPr>
              <a:t>Nel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50" dirty="0">
                <a:solidFill>
                  <a:srgbClr val="FFFFFF"/>
                </a:solidFill>
                <a:latin typeface="Tahoma"/>
                <a:cs typeface="Tahoma"/>
              </a:rPr>
              <a:t>1931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vinse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un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concorso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come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applicato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comunale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presso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40" dirty="0">
                <a:solidFill>
                  <a:srgbClr val="FFFFFF"/>
                </a:solidFill>
                <a:latin typeface="Tahoma"/>
                <a:cs typeface="Tahoma"/>
              </a:rPr>
              <a:t>il </a:t>
            </a:r>
            <a:r>
              <a:rPr sz="1600" spc="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comune </a:t>
            </a:r>
            <a:r>
              <a:rPr sz="1600" spc="25" dirty="0">
                <a:solidFill>
                  <a:srgbClr val="FFFFFF"/>
                </a:solidFill>
                <a:latin typeface="Tahoma"/>
                <a:cs typeface="Tahoma"/>
              </a:rPr>
              <a:t>di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Varese,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quindi, accompagnato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dalla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moglie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Giuseppina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e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dai </a:t>
            </a:r>
            <a:r>
              <a:rPr sz="1600" spc="50" dirty="0">
                <a:solidFill>
                  <a:srgbClr val="FFFFFF"/>
                </a:solidFill>
                <a:latin typeface="Tahoma"/>
                <a:cs typeface="Tahoma"/>
              </a:rPr>
              <a:t>4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ﬁgli,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Filippina,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Salvatore, </a:t>
            </a:r>
            <a:r>
              <a:rPr sz="1600" spc="30" dirty="0">
                <a:solidFill>
                  <a:srgbClr val="FFFFFF"/>
                </a:solidFill>
                <a:latin typeface="Tahoma"/>
                <a:cs typeface="Tahoma"/>
              </a:rPr>
              <a:t>Dina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e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Domenico, abbandonò </a:t>
            </a:r>
            <a:r>
              <a:rPr sz="1600" spc="40" dirty="0">
                <a:solidFill>
                  <a:srgbClr val="FFFFFF"/>
                </a:solidFill>
                <a:latin typeface="Tahoma"/>
                <a:cs typeface="Tahoma"/>
              </a:rPr>
              <a:t>il </a:t>
            </a:r>
            <a:r>
              <a:rPr sz="1600" spc="30" dirty="0">
                <a:solidFill>
                  <a:srgbClr val="FFFFFF"/>
                </a:solidFill>
                <a:latin typeface="Tahoma"/>
                <a:cs typeface="Tahoma"/>
              </a:rPr>
              <a:t>proprio </a:t>
            </a:r>
            <a:r>
              <a:rPr sz="1600" spc="-35" dirty="0">
                <a:solidFill>
                  <a:srgbClr val="FFFFFF"/>
                </a:solidFill>
                <a:latin typeface="Tahoma"/>
                <a:cs typeface="Tahoma"/>
              </a:rPr>
              <a:t>paese. </a:t>
            </a:r>
            <a:r>
              <a:rPr sz="1600" spc="60" dirty="0">
                <a:solidFill>
                  <a:srgbClr val="FFFFFF"/>
                </a:solidFill>
                <a:latin typeface="Tahoma"/>
                <a:cs typeface="Tahoma"/>
              </a:rPr>
              <a:t>Nel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1944,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tuttavia,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un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delatore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segnalò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sua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5" dirty="0">
                <a:solidFill>
                  <a:srgbClr val="FFFFFF"/>
                </a:solidFill>
                <a:latin typeface="Tahoma"/>
                <a:cs typeface="Tahoma"/>
              </a:rPr>
              <a:t>attività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alle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autorità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che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30" dirty="0">
                <a:solidFill>
                  <a:srgbClr val="FFFFFF"/>
                </a:solidFill>
                <a:latin typeface="Tahoma"/>
                <a:cs typeface="Tahoma"/>
              </a:rPr>
              <a:t>lo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fecero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arrestare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40" dirty="0">
                <a:solidFill>
                  <a:srgbClr val="FFFFFF"/>
                </a:solidFill>
                <a:latin typeface="Tahoma"/>
                <a:cs typeface="Tahoma"/>
              </a:rPr>
              <a:t>il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50" dirty="0">
                <a:solidFill>
                  <a:srgbClr val="FFFFFF"/>
                </a:solidFill>
                <a:latin typeface="Tahoma"/>
                <a:cs typeface="Tahoma"/>
              </a:rPr>
              <a:t>7 </a:t>
            </a:r>
            <a:r>
              <a:rPr sz="1600" spc="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gennaio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dell’omonimo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anno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con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l’accusa </a:t>
            </a:r>
            <a:r>
              <a:rPr sz="1600" spc="25" dirty="0">
                <a:solidFill>
                  <a:srgbClr val="FFFFFF"/>
                </a:solidFill>
                <a:latin typeface="Tahoma"/>
                <a:cs typeface="Tahoma"/>
              </a:rPr>
              <a:t>di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collaborazionismo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con la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Resistenza,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favoreggiamento</a:t>
            </a:r>
            <a:r>
              <a:rPr sz="1600" spc="1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nella</a:t>
            </a:r>
            <a:r>
              <a:rPr sz="1600" spc="-1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fuga</a:t>
            </a:r>
            <a:r>
              <a:rPr sz="1600" spc="-1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5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1600" spc="-1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ebrei,</a:t>
            </a:r>
            <a:r>
              <a:rPr sz="1600" spc="-1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violazione</a:t>
            </a:r>
            <a:r>
              <a:rPr sz="1600" spc="-1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dei</a:t>
            </a:r>
            <a:r>
              <a:rPr sz="1600" spc="-1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doveri</a:t>
            </a:r>
            <a:r>
              <a:rPr sz="1600" spc="-1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d’ufﬁcio,</a:t>
            </a:r>
            <a:r>
              <a:rPr sz="1600" spc="-1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intelligenza</a:t>
            </a:r>
            <a:r>
              <a:rPr sz="1600" spc="-1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con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40" dirty="0">
                <a:solidFill>
                  <a:srgbClr val="FFFFFF"/>
                </a:solidFill>
                <a:latin typeface="Tahoma"/>
                <a:cs typeface="Tahoma"/>
              </a:rPr>
              <a:t>il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35" dirty="0">
                <a:solidFill>
                  <a:srgbClr val="FFFFFF"/>
                </a:solidFill>
                <a:latin typeface="Tahoma"/>
                <a:cs typeface="Tahoma"/>
              </a:rPr>
              <a:t>Comitato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5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Liberazione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Nazionale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35" dirty="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45" dirty="0">
                <a:solidFill>
                  <a:srgbClr val="FFFFFF"/>
                </a:solidFill>
                <a:latin typeface="Tahoma"/>
                <a:cs typeface="Tahoma"/>
              </a:rPr>
              <a:t>tutti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accusa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cui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pena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era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fucilazione).</a:t>
            </a:r>
            <a:endParaRPr sz="1600" dirty="0">
              <a:latin typeface="Tahoma"/>
              <a:cs typeface="Tahoma"/>
            </a:endParaRPr>
          </a:p>
          <a:p>
            <a:pPr marL="12700" marR="440055" algn="ctr">
              <a:lnSpc>
                <a:spcPct val="114999"/>
              </a:lnSpc>
            </a:pPr>
            <a:r>
              <a:rPr sz="1600" spc="-35" dirty="0">
                <a:solidFill>
                  <a:srgbClr val="FFFFFF"/>
                </a:solidFill>
                <a:latin typeface="Tahoma"/>
                <a:cs typeface="Tahoma"/>
              </a:rPr>
              <a:t>Inﬁne,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detenuto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nel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carcere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giudiziario</a:t>
            </a:r>
            <a:r>
              <a:rPr sz="1600" spc="-1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5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45" dirty="0">
                <a:solidFill>
                  <a:srgbClr val="FFFFFF"/>
                </a:solidFill>
                <a:latin typeface="Tahoma"/>
                <a:cs typeface="Tahoma"/>
              </a:rPr>
              <a:t>Miogni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venne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5" dirty="0">
                <a:solidFill>
                  <a:srgbClr val="FFFFFF"/>
                </a:solidFill>
                <a:latin typeface="Tahoma"/>
                <a:cs typeface="Tahoma"/>
              </a:rPr>
              <a:t>trasferito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nel</a:t>
            </a:r>
            <a:r>
              <a:rPr sz="1600" spc="-1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Campo</a:t>
            </a:r>
            <a:r>
              <a:rPr sz="1600" spc="-1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5" dirty="0">
                <a:solidFill>
                  <a:srgbClr val="FFFFFF"/>
                </a:solidFill>
                <a:latin typeface="Tahoma"/>
                <a:cs typeface="Tahoma"/>
              </a:rPr>
              <a:t>di </a:t>
            </a:r>
            <a:r>
              <a:rPr sz="1600" spc="-48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concentramento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5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Dachau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dove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5" dirty="0">
                <a:solidFill>
                  <a:srgbClr val="FFFFFF"/>
                </a:solidFill>
                <a:latin typeface="Tahoma"/>
                <a:cs typeface="Tahoma"/>
              </a:rPr>
              <a:t>morì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40" dirty="0">
                <a:solidFill>
                  <a:srgbClr val="FFFFFF"/>
                </a:solidFill>
                <a:latin typeface="Tahoma"/>
                <a:cs typeface="Tahoma"/>
              </a:rPr>
              <a:t>il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50" dirty="0">
                <a:solidFill>
                  <a:srgbClr val="FFFFFF"/>
                </a:solidFill>
                <a:latin typeface="Tahoma"/>
                <a:cs typeface="Tahoma"/>
              </a:rPr>
              <a:t>15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febbraio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50" dirty="0">
                <a:solidFill>
                  <a:srgbClr val="FFFFFF"/>
                </a:solidFill>
                <a:latin typeface="Tahoma"/>
                <a:cs typeface="Tahoma"/>
              </a:rPr>
              <a:t>1945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per</a:t>
            </a:r>
            <a:r>
              <a:rPr sz="1600" spc="-1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tifo.</a:t>
            </a:r>
            <a:endParaRPr sz="1600" dirty="0">
              <a:latin typeface="Tahoma"/>
              <a:cs typeface="Tahom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755087" y="387062"/>
            <a:ext cx="1049020" cy="250190"/>
            <a:chOff x="1755087" y="387062"/>
            <a:chExt cx="1049020" cy="250190"/>
          </a:xfrm>
        </p:grpSpPr>
        <p:sp>
          <p:nvSpPr>
            <p:cNvPr id="5" name="object 5"/>
            <p:cNvSpPr/>
            <p:nvPr/>
          </p:nvSpPr>
          <p:spPr>
            <a:xfrm>
              <a:off x="1759849" y="391824"/>
              <a:ext cx="1039494" cy="240665"/>
            </a:xfrm>
            <a:custGeom>
              <a:avLst/>
              <a:gdLst/>
              <a:ahLst/>
              <a:cxnLst/>
              <a:rect l="l" t="t" r="r" b="b"/>
              <a:pathLst>
                <a:path w="1039494" h="240665">
                  <a:moveTo>
                    <a:pt x="918899" y="240599"/>
                  </a:moveTo>
                  <a:lnTo>
                    <a:pt x="918899" y="180449"/>
                  </a:lnTo>
                  <a:lnTo>
                    <a:pt x="0" y="180449"/>
                  </a:lnTo>
                  <a:lnTo>
                    <a:pt x="0" y="60149"/>
                  </a:lnTo>
                  <a:lnTo>
                    <a:pt x="918899" y="60149"/>
                  </a:lnTo>
                  <a:lnTo>
                    <a:pt x="918899" y="0"/>
                  </a:lnTo>
                  <a:lnTo>
                    <a:pt x="1039199" y="120299"/>
                  </a:lnTo>
                  <a:lnTo>
                    <a:pt x="918899" y="240599"/>
                  </a:lnTo>
                  <a:close/>
                </a:path>
              </a:pathLst>
            </a:custGeom>
            <a:solidFill>
              <a:srgbClr val="82C7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59849" y="391824"/>
              <a:ext cx="1039494" cy="240665"/>
            </a:xfrm>
            <a:custGeom>
              <a:avLst/>
              <a:gdLst/>
              <a:ahLst/>
              <a:cxnLst/>
              <a:rect l="l" t="t" r="r" b="b"/>
              <a:pathLst>
                <a:path w="1039494" h="240665">
                  <a:moveTo>
                    <a:pt x="0" y="60149"/>
                  </a:moveTo>
                  <a:lnTo>
                    <a:pt x="918899" y="60149"/>
                  </a:lnTo>
                  <a:lnTo>
                    <a:pt x="918899" y="0"/>
                  </a:lnTo>
                  <a:lnTo>
                    <a:pt x="1039199" y="120299"/>
                  </a:lnTo>
                  <a:lnTo>
                    <a:pt x="918899" y="240599"/>
                  </a:lnTo>
                  <a:lnTo>
                    <a:pt x="918899" y="180449"/>
                  </a:lnTo>
                  <a:lnTo>
                    <a:pt x="0" y="180449"/>
                  </a:lnTo>
                  <a:lnTo>
                    <a:pt x="0" y="60149"/>
                  </a:lnTo>
                  <a:close/>
                </a:path>
              </a:pathLst>
            </a:custGeom>
            <a:ln w="9524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6556737" y="343262"/>
            <a:ext cx="1049020" cy="250190"/>
            <a:chOff x="6556737" y="343262"/>
            <a:chExt cx="1049020" cy="250190"/>
          </a:xfrm>
        </p:grpSpPr>
        <p:sp>
          <p:nvSpPr>
            <p:cNvPr id="8" name="object 8"/>
            <p:cNvSpPr/>
            <p:nvPr/>
          </p:nvSpPr>
          <p:spPr>
            <a:xfrm>
              <a:off x="6561500" y="348025"/>
              <a:ext cx="1039494" cy="240665"/>
            </a:xfrm>
            <a:custGeom>
              <a:avLst/>
              <a:gdLst/>
              <a:ahLst/>
              <a:cxnLst/>
              <a:rect l="l" t="t" r="r" b="b"/>
              <a:pathLst>
                <a:path w="1039495" h="240665">
                  <a:moveTo>
                    <a:pt x="120299" y="240599"/>
                  </a:moveTo>
                  <a:lnTo>
                    <a:pt x="0" y="120299"/>
                  </a:lnTo>
                  <a:lnTo>
                    <a:pt x="120299" y="0"/>
                  </a:lnTo>
                  <a:lnTo>
                    <a:pt x="120299" y="60149"/>
                  </a:lnTo>
                  <a:lnTo>
                    <a:pt x="1039199" y="60149"/>
                  </a:lnTo>
                  <a:lnTo>
                    <a:pt x="1039199" y="180449"/>
                  </a:lnTo>
                  <a:lnTo>
                    <a:pt x="120299" y="180449"/>
                  </a:lnTo>
                  <a:lnTo>
                    <a:pt x="120299" y="240599"/>
                  </a:lnTo>
                  <a:close/>
                </a:path>
              </a:pathLst>
            </a:custGeom>
            <a:solidFill>
              <a:srgbClr val="82C7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561500" y="348025"/>
              <a:ext cx="1039494" cy="240665"/>
            </a:xfrm>
            <a:custGeom>
              <a:avLst/>
              <a:gdLst/>
              <a:ahLst/>
              <a:cxnLst/>
              <a:rect l="l" t="t" r="r" b="b"/>
              <a:pathLst>
                <a:path w="1039495" h="240665">
                  <a:moveTo>
                    <a:pt x="0" y="120299"/>
                  </a:moveTo>
                  <a:lnTo>
                    <a:pt x="120299" y="0"/>
                  </a:lnTo>
                  <a:lnTo>
                    <a:pt x="120299" y="60149"/>
                  </a:lnTo>
                  <a:lnTo>
                    <a:pt x="1039199" y="60149"/>
                  </a:lnTo>
                  <a:lnTo>
                    <a:pt x="1039199" y="180449"/>
                  </a:lnTo>
                  <a:lnTo>
                    <a:pt x="120299" y="180449"/>
                  </a:lnTo>
                  <a:lnTo>
                    <a:pt x="120299" y="240599"/>
                  </a:lnTo>
                  <a:lnTo>
                    <a:pt x="0" y="120299"/>
                  </a:lnTo>
                  <a:close/>
                </a:path>
              </a:pathLst>
            </a:custGeom>
            <a:ln w="9524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211548"/>
            <a:ext cx="7886700" cy="641201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582930" algn="ctr">
              <a:lnSpc>
                <a:spcPct val="100000"/>
              </a:lnSpc>
              <a:spcBef>
                <a:spcPts val="140"/>
              </a:spcBef>
            </a:pPr>
            <a:r>
              <a:rPr spc="25" dirty="0"/>
              <a:t>Riﬂessione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39075" y="962549"/>
            <a:ext cx="7675350" cy="1999202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71145" marR="5080" indent="0" algn="ctr">
              <a:lnSpc>
                <a:spcPts val="2560"/>
              </a:lnSpc>
              <a:spcBef>
                <a:spcPts val="85"/>
              </a:spcBef>
              <a:buNone/>
            </a:pPr>
            <a:r>
              <a:rPr spc="45" dirty="0"/>
              <a:t>Calogero </a:t>
            </a:r>
            <a:r>
              <a:rPr spc="80" dirty="0"/>
              <a:t>Marrone </a:t>
            </a:r>
            <a:r>
              <a:rPr spc="10" dirty="0"/>
              <a:t>è </a:t>
            </a:r>
            <a:r>
              <a:rPr spc="35" dirty="0"/>
              <a:t>stato </a:t>
            </a:r>
            <a:r>
              <a:rPr spc="40" dirty="0"/>
              <a:t>per </a:t>
            </a:r>
            <a:r>
              <a:rPr spc="25" dirty="0"/>
              <a:t>decenni uno </a:t>
            </a:r>
            <a:r>
              <a:rPr spc="20" dirty="0"/>
              <a:t>degli </a:t>
            </a:r>
            <a:r>
              <a:rPr spc="10" dirty="0"/>
              <a:t>“eroi </a:t>
            </a:r>
            <a:r>
              <a:rPr spc="15" dirty="0"/>
              <a:t> </a:t>
            </a:r>
            <a:r>
              <a:rPr spc="30" dirty="0"/>
              <a:t>dimenticati”</a:t>
            </a:r>
            <a:r>
              <a:rPr spc="-235" dirty="0"/>
              <a:t> </a:t>
            </a:r>
            <a:r>
              <a:rPr spc="30" dirty="0"/>
              <a:t>della</a:t>
            </a:r>
            <a:r>
              <a:rPr spc="-235" dirty="0"/>
              <a:t> </a:t>
            </a:r>
            <a:r>
              <a:rPr spc="25" dirty="0"/>
              <a:t>Resistenza</a:t>
            </a:r>
            <a:r>
              <a:rPr spc="160" dirty="0"/>
              <a:t> </a:t>
            </a:r>
            <a:r>
              <a:rPr spc="30" dirty="0"/>
              <a:t>italiana</a:t>
            </a:r>
            <a:r>
              <a:rPr spc="-235" dirty="0"/>
              <a:t> </a:t>
            </a:r>
            <a:r>
              <a:rPr spc="20" dirty="0"/>
              <a:t>al</a:t>
            </a:r>
            <a:r>
              <a:rPr spc="-235" dirty="0"/>
              <a:t> </a:t>
            </a:r>
            <a:r>
              <a:rPr spc="5" dirty="0"/>
              <a:t>nazifascismo,  </a:t>
            </a:r>
            <a:r>
              <a:rPr spc="40" dirty="0"/>
              <a:t>distintosi</a:t>
            </a:r>
            <a:r>
              <a:rPr spc="-229" dirty="0"/>
              <a:t> </a:t>
            </a:r>
            <a:r>
              <a:rPr spc="40" dirty="0"/>
              <a:t>per</a:t>
            </a:r>
            <a:r>
              <a:rPr spc="-229" dirty="0"/>
              <a:t> </a:t>
            </a:r>
            <a:r>
              <a:rPr spc="20" dirty="0"/>
              <a:t>la</a:t>
            </a:r>
            <a:r>
              <a:rPr spc="-229" dirty="0"/>
              <a:t> </a:t>
            </a:r>
            <a:r>
              <a:rPr spc="-5" dirty="0"/>
              <a:t>sua</a:t>
            </a:r>
            <a:r>
              <a:rPr spc="-229" dirty="0"/>
              <a:t> </a:t>
            </a:r>
            <a:r>
              <a:rPr spc="20" dirty="0"/>
              <a:t>opera</a:t>
            </a:r>
            <a:r>
              <a:rPr spc="-225" dirty="0"/>
              <a:t> </a:t>
            </a:r>
            <a:r>
              <a:rPr spc="45" dirty="0"/>
              <a:t>di</a:t>
            </a:r>
            <a:r>
              <a:rPr spc="-229" dirty="0"/>
              <a:t> </a:t>
            </a:r>
            <a:r>
              <a:rPr spc="10" dirty="0"/>
              <a:t>salvataggio</a:t>
            </a:r>
            <a:r>
              <a:rPr spc="-229" dirty="0"/>
              <a:t> </a:t>
            </a:r>
            <a:r>
              <a:rPr spc="20" dirty="0"/>
              <a:t>degli</a:t>
            </a:r>
            <a:r>
              <a:rPr spc="-229" dirty="0"/>
              <a:t> </a:t>
            </a:r>
            <a:r>
              <a:rPr spc="40" dirty="0"/>
              <a:t>ebrei</a:t>
            </a:r>
            <a:r>
              <a:rPr spc="-225" dirty="0"/>
              <a:t> </a:t>
            </a:r>
            <a:r>
              <a:rPr spc="15" dirty="0"/>
              <a:t>negli</a:t>
            </a:r>
            <a:r>
              <a:rPr spc="-229" dirty="0"/>
              <a:t> </a:t>
            </a:r>
            <a:r>
              <a:rPr spc="15" dirty="0"/>
              <a:t>anni </a:t>
            </a:r>
            <a:r>
              <a:rPr spc="-610" dirty="0"/>
              <a:t> </a:t>
            </a:r>
            <a:r>
              <a:rPr spc="35" dirty="0"/>
              <a:t>delle</a:t>
            </a:r>
            <a:r>
              <a:rPr spc="-229" dirty="0"/>
              <a:t> </a:t>
            </a:r>
            <a:r>
              <a:rPr spc="15" dirty="0"/>
              <a:t>persecuzioni.</a:t>
            </a:r>
            <a:r>
              <a:rPr spc="-229" dirty="0"/>
              <a:t> </a:t>
            </a:r>
            <a:r>
              <a:rPr spc="30" dirty="0"/>
              <a:t>Egli</a:t>
            </a:r>
            <a:r>
              <a:rPr spc="-229" dirty="0"/>
              <a:t> </a:t>
            </a:r>
            <a:r>
              <a:rPr spc="30" dirty="0"/>
              <a:t>fu</a:t>
            </a:r>
            <a:r>
              <a:rPr spc="-225" dirty="0"/>
              <a:t> </a:t>
            </a:r>
            <a:r>
              <a:rPr dirty="0"/>
              <a:t>una</a:t>
            </a:r>
            <a:r>
              <a:rPr spc="-229" dirty="0"/>
              <a:t> </a:t>
            </a:r>
            <a:r>
              <a:rPr spc="15" dirty="0"/>
              <a:t>ﬁgura</a:t>
            </a:r>
            <a:r>
              <a:rPr spc="-229" dirty="0"/>
              <a:t> </a:t>
            </a:r>
            <a:r>
              <a:rPr spc="45" dirty="0"/>
              <a:t>di</a:t>
            </a:r>
            <a:r>
              <a:rPr spc="-229" dirty="0"/>
              <a:t> </a:t>
            </a:r>
            <a:r>
              <a:rPr spc="25" dirty="0"/>
              <a:t>spicco</a:t>
            </a:r>
            <a:r>
              <a:rPr spc="-225" dirty="0"/>
              <a:t> </a:t>
            </a:r>
            <a:r>
              <a:rPr spc="10" dirty="0"/>
              <a:t>e</a:t>
            </a:r>
            <a:r>
              <a:rPr spc="-229" dirty="0"/>
              <a:t> </a:t>
            </a:r>
            <a:r>
              <a:rPr spc="45" dirty="0"/>
              <a:t>di</a:t>
            </a:r>
            <a:r>
              <a:rPr spc="-229" dirty="0"/>
              <a:t> </a:t>
            </a:r>
            <a:r>
              <a:rPr spc="30" dirty="0"/>
              <a:t>ispirazione </a:t>
            </a:r>
            <a:r>
              <a:rPr spc="-610" dirty="0"/>
              <a:t> </a:t>
            </a:r>
            <a:r>
              <a:rPr spc="30" dirty="0"/>
              <a:t>perché</a:t>
            </a:r>
            <a:r>
              <a:rPr spc="-235" dirty="0"/>
              <a:t> </a:t>
            </a:r>
            <a:r>
              <a:rPr spc="-5" dirty="0"/>
              <a:t>ha</a:t>
            </a:r>
            <a:r>
              <a:rPr spc="-235" dirty="0"/>
              <a:t> </a:t>
            </a:r>
            <a:r>
              <a:rPr spc="40" dirty="0"/>
              <a:t>sacriﬁcato</a:t>
            </a:r>
            <a:r>
              <a:rPr spc="-235" dirty="0"/>
              <a:t> </a:t>
            </a:r>
            <a:r>
              <a:rPr spc="20" dirty="0"/>
              <a:t>la</a:t>
            </a:r>
            <a:r>
              <a:rPr spc="-235" dirty="0"/>
              <a:t> </a:t>
            </a:r>
            <a:r>
              <a:rPr spc="45" dirty="0"/>
              <a:t>propria</a:t>
            </a:r>
            <a:r>
              <a:rPr spc="-235" dirty="0"/>
              <a:t> </a:t>
            </a:r>
            <a:r>
              <a:rPr spc="45" dirty="0"/>
              <a:t>vita</a:t>
            </a:r>
            <a:r>
              <a:rPr spc="-235" dirty="0"/>
              <a:t> </a:t>
            </a:r>
            <a:r>
              <a:rPr spc="40" dirty="0"/>
              <a:t>per</a:t>
            </a:r>
            <a:r>
              <a:rPr spc="-235" dirty="0"/>
              <a:t> </a:t>
            </a:r>
            <a:r>
              <a:rPr spc="40" dirty="0"/>
              <a:t>molte</a:t>
            </a:r>
            <a:r>
              <a:rPr spc="-235" dirty="0"/>
              <a:t> </a:t>
            </a:r>
            <a:r>
              <a:rPr spc="45" dirty="0"/>
              <a:t>altre  dimost</a:t>
            </a:r>
            <a:r>
              <a:rPr spc="-10" dirty="0"/>
              <a:t>r</a:t>
            </a:r>
            <a:r>
              <a:rPr spc="15" dirty="0"/>
              <a:t>ando</a:t>
            </a:r>
            <a:r>
              <a:rPr spc="-235" dirty="0"/>
              <a:t> </a:t>
            </a:r>
            <a:r>
              <a:rPr spc="60" dirty="0"/>
              <a:t>co</a:t>
            </a:r>
            <a:r>
              <a:rPr spc="5" dirty="0"/>
              <a:t>r</a:t>
            </a:r>
            <a:r>
              <a:rPr spc="-40" dirty="0"/>
              <a:t>aggio,</a:t>
            </a:r>
            <a:r>
              <a:rPr spc="-235" dirty="0"/>
              <a:t> </a:t>
            </a:r>
            <a:r>
              <a:rPr spc="35" dirty="0"/>
              <a:t>solidarieta</a:t>
            </a:r>
            <a:r>
              <a:rPr spc="-235" dirty="0"/>
              <a:t> </a:t>
            </a:r>
            <a:r>
              <a:rPr spc="10" dirty="0"/>
              <a:t>e</a:t>
            </a:r>
            <a:r>
              <a:rPr spc="-235" dirty="0"/>
              <a:t> </a:t>
            </a:r>
            <a:r>
              <a:rPr spc="20" dirty="0"/>
              <a:t>g</a:t>
            </a:r>
            <a:r>
              <a:rPr spc="-30" dirty="0"/>
              <a:t>r</a:t>
            </a:r>
            <a:r>
              <a:rPr spc="10" dirty="0"/>
              <a:t>ande</a:t>
            </a:r>
            <a:r>
              <a:rPr spc="-235" dirty="0"/>
              <a:t> </a:t>
            </a:r>
            <a:r>
              <a:rPr spc="40" dirty="0"/>
              <a:t>valore</a:t>
            </a:r>
            <a:r>
              <a:rPr spc="-235" dirty="0"/>
              <a:t> </a:t>
            </a:r>
            <a:r>
              <a:rPr spc="50" dirty="0"/>
              <a:t>mo</a:t>
            </a:r>
            <a:r>
              <a:rPr spc="-15" dirty="0"/>
              <a:t>r</a:t>
            </a:r>
            <a:r>
              <a:rPr spc="15" dirty="0"/>
              <a:t>ale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8656" y="3131387"/>
            <a:ext cx="4366688" cy="175060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81001"/>
            <a:ext cx="1038225" cy="1016635"/>
            <a:chOff x="0" y="381001"/>
            <a:chExt cx="1038225" cy="1016635"/>
          </a:xfrm>
        </p:grpSpPr>
        <p:sp>
          <p:nvSpPr>
            <p:cNvPr id="3" name="object 3"/>
            <p:cNvSpPr/>
            <p:nvPr/>
          </p:nvSpPr>
          <p:spPr>
            <a:xfrm>
              <a:off x="0" y="381001"/>
              <a:ext cx="808990" cy="808990"/>
            </a:xfrm>
            <a:custGeom>
              <a:avLst/>
              <a:gdLst/>
              <a:ahLst/>
              <a:cxnLst/>
              <a:rect l="l" t="t" r="r" b="b"/>
              <a:pathLst>
                <a:path w="808990" h="808990">
                  <a:moveTo>
                    <a:pt x="808799" y="808799"/>
                  </a:moveTo>
                  <a:lnTo>
                    <a:pt x="404399" y="808799"/>
                  </a:lnTo>
                  <a:lnTo>
                    <a:pt x="0" y="404399"/>
                  </a:lnTo>
                  <a:lnTo>
                    <a:pt x="0" y="0"/>
                  </a:lnTo>
                  <a:lnTo>
                    <a:pt x="808799" y="808799"/>
                  </a:lnTo>
                  <a:close/>
                </a:path>
              </a:pathLst>
            </a:custGeom>
            <a:solidFill>
              <a:srgbClr val="0145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29049" y="588488"/>
              <a:ext cx="808990" cy="808990"/>
            </a:xfrm>
            <a:custGeom>
              <a:avLst/>
              <a:gdLst/>
              <a:ahLst/>
              <a:cxnLst/>
              <a:rect l="l" t="t" r="r" b="b"/>
              <a:pathLst>
                <a:path w="808990" h="808990">
                  <a:moveTo>
                    <a:pt x="808799" y="808799"/>
                  </a:moveTo>
                  <a:lnTo>
                    <a:pt x="0" y="0"/>
                  </a:lnTo>
                  <a:lnTo>
                    <a:pt x="404399" y="0"/>
                  </a:lnTo>
                  <a:lnTo>
                    <a:pt x="808799" y="404399"/>
                  </a:lnTo>
                  <a:lnTo>
                    <a:pt x="808799" y="808799"/>
                  </a:lnTo>
                  <a:close/>
                </a:path>
              </a:pathLst>
            </a:custGeom>
            <a:solidFill>
              <a:srgbClr val="82C7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7475" y="1759051"/>
            <a:ext cx="7120255" cy="1640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5300" spc="55" dirty="0">
                <a:solidFill>
                  <a:schemeClr val="tx1"/>
                </a:solidFill>
              </a:rPr>
              <a:t>L</a:t>
            </a:r>
            <a:r>
              <a:rPr sz="5300" spc="5" dirty="0">
                <a:solidFill>
                  <a:schemeClr val="tx1"/>
                </a:solidFill>
              </a:rPr>
              <a:t>a</a:t>
            </a:r>
            <a:r>
              <a:rPr sz="5300" spc="-340" dirty="0">
                <a:solidFill>
                  <a:schemeClr val="tx1"/>
                </a:solidFill>
              </a:rPr>
              <a:t>v</a:t>
            </a:r>
            <a:r>
              <a:rPr sz="5300" spc="-20" dirty="0">
                <a:solidFill>
                  <a:schemeClr val="tx1"/>
                </a:solidFill>
              </a:rPr>
              <a:t>o</a:t>
            </a:r>
            <a:r>
              <a:rPr sz="5300" spc="-85" dirty="0">
                <a:solidFill>
                  <a:schemeClr val="tx1"/>
                </a:solidFill>
              </a:rPr>
              <a:t>r</a:t>
            </a:r>
            <a:r>
              <a:rPr sz="5300" spc="105" dirty="0">
                <a:solidFill>
                  <a:schemeClr val="tx1"/>
                </a:solidFill>
              </a:rPr>
              <a:t>o</a:t>
            </a:r>
            <a:r>
              <a:rPr sz="5300" spc="-475" dirty="0">
                <a:solidFill>
                  <a:schemeClr val="tx1"/>
                </a:solidFill>
              </a:rPr>
              <a:t> </a:t>
            </a:r>
            <a:r>
              <a:rPr sz="5300" spc="-204" dirty="0">
                <a:solidFill>
                  <a:schemeClr val="tx1"/>
                </a:solidFill>
              </a:rPr>
              <a:t>r</a:t>
            </a:r>
            <a:r>
              <a:rPr sz="5300" spc="-35" dirty="0">
                <a:solidFill>
                  <a:schemeClr val="tx1"/>
                </a:solidFill>
              </a:rPr>
              <a:t>e</a:t>
            </a:r>
            <a:r>
              <a:rPr sz="5300" spc="-40" dirty="0">
                <a:solidFill>
                  <a:schemeClr val="tx1"/>
                </a:solidFill>
              </a:rPr>
              <a:t>alizza</a:t>
            </a:r>
            <a:r>
              <a:rPr sz="5300" spc="-135" dirty="0">
                <a:solidFill>
                  <a:schemeClr val="tx1"/>
                </a:solidFill>
              </a:rPr>
              <a:t>t</a:t>
            </a:r>
            <a:r>
              <a:rPr sz="5300" spc="105" dirty="0">
                <a:solidFill>
                  <a:schemeClr val="tx1"/>
                </a:solidFill>
              </a:rPr>
              <a:t>o</a:t>
            </a:r>
            <a:r>
              <a:rPr sz="5300" spc="-475" dirty="0">
                <a:solidFill>
                  <a:schemeClr val="tx1"/>
                </a:solidFill>
              </a:rPr>
              <a:t> </a:t>
            </a:r>
            <a:r>
              <a:rPr sz="5300" spc="90" dirty="0">
                <a:solidFill>
                  <a:schemeClr val="tx1"/>
                </a:solidFill>
              </a:rPr>
              <a:t>da  alcuni</a:t>
            </a:r>
            <a:r>
              <a:rPr sz="5300" spc="-475" dirty="0">
                <a:solidFill>
                  <a:schemeClr val="tx1"/>
                </a:solidFill>
              </a:rPr>
              <a:t> </a:t>
            </a:r>
            <a:r>
              <a:rPr sz="5300" spc="90" dirty="0">
                <a:solidFill>
                  <a:schemeClr val="tx1"/>
                </a:solidFill>
              </a:rPr>
              <a:t>alunni</a:t>
            </a:r>
            <a:r>
              <a:rPr sz="5300" spc="-475" dirty="0">
                <a:solidFill>
                  <a:schemeClr val="tx1"/>
                </a:solidFill>
              </a:rPr>
              <a:t> </a:t>
            </a:r>
            <a:r>
              <a:rPr sz="5300" spc="40" dirty="0">
                <a:solidFill>
                  <a:schemeClr val="tx1"/>
                </a:solidFill>
              </a:rPr>
              <a:t>della</a:t>
            </a:r>
            <a:r>
              <a:rPr sz="5300" spc="-475" dirty="0">
                <a:solidFill>
                  <a:schemeClr val="tx1"/>
                </a:solidFill>
              </a:rPr>
              <a:t> </a:t>
            </a:r>
            <a:r>
              <a:rPr sz="5300" spc="-105" dirty="0">
                <a:solidFill>
                  <a:schemeClr val="tx1"/>
                </a:solidFill>
              </a:rPr>
              <a:t>3L</a:t>
            </a:r>
            <a:endParaRPr sz="53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Profondità">
  <a:themeElements>
    <a:clrScheme name="Profondità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ondità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ità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Profondità</Template>
  <TotalTime>9</TotalTime>
  <Words>311</Words>
  <Application>Microsoft Office PowerPoint</Application>
  <PresentationFormat>Presentazione su schermo (16:9)</PresentationFormat>
  <Paragraphs>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Corbel</vt:lpstr>
      <vt:lpstr>Tahoma</vt:lpstr>
      <vt:lpstr>Verdana</vt:lpstr>
      <vt:lpstr>Profondità</vt:lpstr>
      <vt:lpstr>Concorso educazione civica:    “Giusti tra le Nazioni” della nostra Terra</vt:lpstr>
      <vt:lpstr>INTRODUZIONE Calogero Marrone è stato un funzionario e antifascista italiano. Fu  capo dell’Ufﬁcio Anagrafe del Comune di Varese, durante il periodo  fascista e l’occupazione nazista, rilasciò centinaia di documenti di  identità falsi a ebrei e anti-fascisti permettendo loro di salvarsi dalle  persecuzioni.</vt:lpstr>
      <vt:lpstr>LA BIOGRAFIA</vt:lpstr>
      <vt:lpstr>Riﬂessione</vt:lpstr>
      <vt:lpstr>Lavoro realizzato da  alcuni alunni della 3L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cp:lastModifiedBy>Debora Stella Paradiso</cp:lastModifiedBy>
  <cp:revision>1</cp:revision>
  <dcterms:created xsi:type="dcterms:W3CDTF">2024-01-17T19:35:14Z</dcterms:created>
  <dcterms:modified xsi:type="dcterms:W3CDTF">2024-01-17T19:44:31Z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